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82"/>
  </p:notesMasterIdLst>
  <p:handoutMasterIdLst>
    <p:handoutMasterId r:id="rId83"/>
  </p:handoutMasterIdLst>
  <p:sldIdLst>
    <p:sldId id="257" r:id="rId2"/>
    <p:sldId id="311" r:id="rId3"/>
    <p:sldId id="369" r:id="rId4"/>
    <p:sldId id="367" r:id="rId5"/>
    <p:sldId id="344" r:id="rId6"/>
    <p:sldId id="362" r:id="rId7"/>
    <p:sldId id="370" r:id="rId8"/>
    <p:sldId id="371" r:id="rId9"/>
    <p:sldId id="361" r:id="rId10"/>
    <p:sldId id="360" r:id="rId11"/>
    <p:sldId id="368" r:id="rId12"/>
    <p:sldId id="346" r:id="rId13"/>
    <p:sldId id="364" r:id="rId14"/>
    <p:sldId id="365" r:id="rId15"/>
    <p:sldId id="366" r:id="rId16"/>
    <p:sldId id="375" r:id="rId17"/>
    <p:sldId id="372" r:id="rId18"/>
    <p:sldId id="422" r:id="rId19"/>
    <p:sldId id="347" r:id="rId20"/>
    <p:sldId id="350" r:id="rId21"/>
    <p:sldId id="351" r:id="rId22"/>
    <p:sldId id="374" r:id="rId23"/>
    <p:sldId id="376" r:id="rId24"/>
    <p:sldId id="377" r:id="rId25"/>
    <p:sldId id="378" r:id="rId26"/>
    <p:sldId id="379" r:id="rId27"/>
    <p:sldId id="348" r:id="rId28"/>
    <p:sldId id="349" r:id="rId29"/>
    <p:sldId id="380" r:id="rId30"/>
    <p:sldId id="352" r:id="rId31"/>
    <p:sldId id="353" r:id="rId32"/>
    <p:sldId id="354" r:id="rId33"/>
    <p:sldId id="355" r:id="rId34"/>
    <p:sldId id="356" r:id="rId35"/>
    <p:sldId id="357" r:id="rId36"/>
    <p:sldId id="358" r:id="rId37"/>
    <p:sldId id="359" r:id="rId38"/>
    <p:sldId id="381" r:id="rId39"/>
    <p:sldId id="382" r:id="rId40"/>
    <p:sldId id="383" r:id="rId41"/>
    <p:sldId id="384" r:id="rId42"/>
    <p:sldId id="385" r:id="rId43"/>
    <p:sldId id="386" r:id="rId44"/>
    <p:sldId id="392" r:id="rId45"/>
    <p:sldId id="388" r:id="rId46"/>
    <p:sldId id="387" r:id="rId47"/>
    <p:sldId id="389" r:id="rId48"/>
    <p:sldId id="390" r:id="rId49"/>
    <p:sldId id="391" r:id="rId50"/>
    <p:sldId id="393" r:id="rId51"/>
    <p:sldId id="404" r:id="rId52"/>
    <p:sldId id="405" r:id="rId53"/>
    <p:sldId id="394" r:id="rId54"/>
    <p:sldId id="395" r:id="rId55"/>
    <p:sldId id="396" r:id="rId56"/>
    <p:sldId id="397" r:id="rId57"/>
    <p:sldId id="398" r:id="rId58"/>
    <p:sldId id="406" r:id="rId59"/>
    <p:sldId id="407" r:id="rId60"/>
    <p:sldId id="408" r:id="rId61"/>
    <p:sldId id="409" r:id="rId62"/>
    <p:sldId id="410" r:id="rId63"/>
    <p:sldId id="411" r:id="rId64"/>
    <p:sldId id="420" r:id="rId65"/>
    <p:sldId id="412" r:id="rId66"/>
    <p:sldId id="413" r:id="rId67"/>
    <p:sldId id="414" r:id="rId68"/>
    <p:sldId id="416" r:id="rId69"/>
    <p:sldId id="415" r:id="rId70"/>
    <p:sldId id="399" r:id="rId71"/>
    <p:sldId id="400" r:id="rId72"/>
    <p:sldId id="401" r:id="rId73"/>
    <p:sldId id="402" r:id="rId74"/>
    <p:sldId id="403" r:id="rId75"/>
    <p:sldId id="417" r:id="rId76"/>
    <p:sldId id="421" r:id="rId77"/>
    <p:sldId id="418" r:id="rId78"/>
    <p:sldId id="419" r:id="rId79"/>
    <p:sldId id="423" r:id="rId80"/>
    <p:sldId id="310" r:id="rId81"/>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66CC"/>
    <a:srgbClr val="FF3399"/>
    <a:srgbClr val="FFFFCC"/>
    <a:srgbClr val="FF6600"/>
    <a:srgbClr val="FFF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382" autoAdjust="0"/>
    <p:restoredTop sz="94693" autoAdjust="0"/>
  </p:normalViewPr>
  <p:slideViewPr>
    <p:cSldViewPr>
      <p:cViewPr varScale="1">
        <p:scale>
          <a:sx n="107" d="100"/>
          <a:sy n="107" d="100"/>
        </p:scale>
        <p:origin x="76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4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Nucleic Acids                             Edward B Walker, Ph.D</a:t>
            </a:r>
          </a:p>
        </p:txBody>
      </p:sp>
      <p:sp>
        <p:nvSpPr>
          <p:cNvPr id="291843" name="Rectangle 3"/>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44CA0D3B-E80D-413D-9F92-CC1BBFD973D1}" type="datetime1">
              <a:rPr lang="en-US" altLang="en-US"/>
              <a:pPr/>
              <a:t>9/10/2021</a:t>
            </a:fld>
            <a:endParaRPr lang="en-US" altLang="en-US"/>
          </a:p>
        </p:txBody>
      </p:sp>
      <p:sp>
        <p:nvSpPr>
          <p:cNvPr id="291844" name="Rectangle 4"/>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91845" name="Rectangle 5"/>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3BDA892A-A0BF-4CAE-9C17-A7D048D2FE2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Nucleic Acids                             Edward B Walker, Ph.D</a:t>
            </a:r>
          </a:p>
        </p:txBody>
      </p:sp>
      <p:sp>
        <p:nvSpPr>
          <p:cNvPr id="210947"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39B3BB04-3755-48CE-A8D3-C5AFB886DDFB}" type="datetime1">
              <a:rPr lang="en-US" altLang="en-US"/>
              <a:pPr/>
              <a:t>9/10/2021</a:t>
            </a:fld>
            <a:endParaRPr lang="en-US" altLang="en-US"/>
          </a:p>
        </p:txBody>
      </p:sp>
      <p:sp>
        <p:nvSpPr>
          <p:cNvPr id="21094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0950"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10951"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FC09889F-ECB8-4B93-98CF-547E95A291F7}"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Biochem 3070: Nucleic Acids                             Edward B Walker, Ph.D</a:t>
            </a:r>
          </a:p>
        </p:txBody>
      </p:sp>
      <p:sp>
        <p:nvSpPr>
          <p:cNvPr id="5" name="Rectangle 3"/>
          <p:cNvSpPr>
            <a:spLocks noGrp="1" noChangeArrowheads="1"/>
          </p:cNvSpPr>
          <p:nvPr>
            <p:ph type="dt" idx="1"/>
          </p:nvPr>
        </p:nvSpPr>
        <p:spPr>
          <a:ln/>
        </p:spPr>
        <p:txBody>
          <a:bodyPr/>
          <a:lstStyle/>
          <a:p>
            <a:fld id="{D5258ED0-5452-431E-8EFE-0E97E5CF4098}" type="datetime1">
              <a:rPr lang="en-US" altLang="en-US"/>
              <a:pPr/>
              <a:t>9/10/2021</a:t>
            </a:fld>
            <a:endParaRPr lang="en-US" altLang="en-US"/>
          </a:p>
        </p:txBody>
      </p:sp>
      <p:sp>
        <p:nvSpPr>
          <p:cNvPr id="7" name="Rectangle 7"/>
          <p:cNvSpPr>
            <a:spLocks noGrp="1" noChangeArrowheads="1"/>
          </p:cNvSpPr>
          <p:nvPr>
            <p:ph type="sldNum" sz="quarter" idx="5"/>
          </p:nvPr>
        </p:nvSpPr>
        <p:spPr>
          <a:ln/>
        </p:spPr>
        <p:txBody>
          <a:bodyPr/>
          <a:lstStyle/>
          <a:p>
            <a:fld id="{C3B5F01E-CFDF-426E-B2B1-A0F4C6963325}" type="slidenum">
              <a:rPr lang="en-US" altLang="en-US"/>
              <a:pPr/>
              <a:t>1</a:t>
            </a:fld>
            <a:endParaRPr lang="en-US" alt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2F178009-EF1D-451F-B7E4-2ACA25CE14AB}" type="slidenum">
              <a:rPr lang="en-US" altLang="en-US"/>
              <a:pPr/>
              <a:t>‹#›</a:t>
            </a:fld>
            <a:endParaRPr lang="en-US" altLang="en-US"/>
          </a:p>
        </p:txBody>
      </p:sp>
    </p:spTree>
    <p:extLst>
      <p:ext uri="{BB962C8B-B14F-4D97-AF65-F5344CB8AC3E}">
        <p14:creationId xmlns:p14="http://schemas.microsoft.com/office/powerpoint/2010/main" val="328997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0DAB9C44-1DC3-4272-BAB6-9A007833701F}" type="slidenum">
              <a:rPr lang="en-US" altLang="en-US"/>
              <a:pPr/>
              <a:t>‹#›</a:t>
            </a:fld>
            <a:endParaRPr lang="en-US" altLang="en-US"/>
          </a:p>
        </p:txBody>
      </p:sp>
    </p:spTree>
    <p:extLst>
      <p:ext uri="{BB962C8B-B14F-4D97-AF65-F5344CB8AC3E}">
        <p14:creationId xmlns:p14="http://schemas.microsoft.com/office/powerpoint/2010/main" val="139561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15ADE816-F7D6-4A7B-8947-D3EB8F0413E4}" type="slidenum">
              <a:rPr lang="en-US" altLang="en-US"/>
              <a:pPr/>
              <a:t>‹#›</a:t>
            </a:fld>
            <a:endParaRPr lang="en-US" altLang="en-US"/>
          </a:p>
        </p:txBody>
      </p:sp>
    </p:spTree>
    <p:extLst>
      <p:ext uri="{BB962C8B-B14F-4D97-AF65-F5344CB8AC3E}">
        <p14:creationId xmlns:p14="http://schemas.microsoft.com/office/powerpoint/2010/main" val="3907949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533400"/>
            <a:ext cx="4038600" cy="5592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33400"/>
            <a:ext cx="4038600" cy="5592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0" y="6613525"/>
            <a:ext cx="2590800" cy="244475"/>
          </a:xfrm>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a:xfrm>
            <a:off x="8382000" y="6553200"/>
            <a:ext cx="533400" cy="304800"/>
          </a:xfrm>
        </p:spPr>
        <p:txBody>
          <a:bodyPr/>
          <a:lstStyle>
            <a:lvl1pPr>
              <a:defRPr/>
            </a:lvl1pPr>
          </a:lstStyle>
          <a:p>
            <a:fld id="{0EEA3A5D-91E7-4CBD-8794-8B9DCB548A45}" type="slidenum">
              <a:rPr lang="en-US" altLang="en-US"/>
              <a:pPr/>
              <a:t>‹#›</a:t>
            </a:fld>
            <a:endParaRPr lang="en-US" altLang="en-US"/>
          </a:p>
        </p:txBody>
      </p:sp>
    </p:spTree>
    <p:extLst>
      <p:ext uri="{BB962C8B-B14F-4D97-AF65-F5344CB8AC3E}">
        <p14:creationId xmlns:p14="http://schemas.microsoft.com/office/powerpoint/2010/main" val="12195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533400"/>
            <a:ext cx="4038600" cy="5592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533400"/>
            <a:ext cx="4038600" cy="27193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405188"/>
            <a:ext cx="4038600" cy="27209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0" y="6613525"/>
            <a:ext cx="2590800" cy="244475"/>
          </a:xfrm>
        </p:spPr>
        <p:txBody>
          <a:bodyPr/>
          <a:lstStyle>
            <a:lvl1pPr>
              <a:defRPr/>
            </a:lvl1pPr>
          </a:lstStyle>
          <a:p>
            <a:r>
              <a:rPr lang="en-US" altLang="en-US"/>
              <a:t>Biochemistry 3070 – Nucleic Acids</a:t>
            </a:r>
          </a:p>
        </p:txBody>
      </p:sp>
      <p:sp>
        <p:nvSpPr>
          <p:cNvPr id="7" name="Slide Number Placeholder 6"/>
          <p:cNvSpPr>
            <a:spLocks noGrp="1"/>
          </p:cNvSpPr>
          <p:nvPr>
            <p:ph type="sldNum" sz="quarter" idx="11"/>
          </p:nvPr>
        </p:nvSpPr>
        <p:spPr>
          <a:xfrm>
            <a:off x="8382000" y="6553200"/>
            <a:ext cx="533400" cy="304800"/>
          </a:xfrm>
        </p:spPr>
        <p:txBody>
          <a:bodyPr/>
          <a:lstStyle>
            <a:lvl1pPr>
              <a:defRPr/>
            </a:lvl1pPr>
          </a:lstStyle>
          <a:p>
            <a:fld id="{F190B532-002E-4C7F-9EF7-FE41B466FEDE}" type="slidenum">
              <a:rPr lang="en-US" altLang="en-US"/>
              <a:pPr/>
              <a:t>‹#›</a:t>
            </a:fld>
            <a:endParaRPr lang="en-US" altLang="en-US"/>
          </a:p>
        </p:txBody>
      </p:sp>
    </p:spTree>
    <p:extLst>
      <p:ext uri="{BB962C8B-B14F-4D97-AF65-F5344CB8AC3E}">
        <p14:creationId xmlns:p14="http://schemas.microsoft.com/office/powerpoint/2010/main" val="296103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60C8F1CF-5C7C-415B-8F83-39E9C169406F}" type="slidenum">
              <a:rPr lang="en-US" altLang="en-US"/>
              <a:pPr/>
              <a:t>‹#›</a:t>
            </a:fld>
            <a:endParaRPr lang="en-US" altLang="en-US"/>
          </a:p>
        </p:txBody>
      </p:sp>
    </p:spTree>
    <p:extLst>
      <p:ext uri="{BB962C8B-B14F-4D97-AF65-F5344CB8AC3E}">
        <p14:creationId xmlns:p14="http://schemas.microsoft.com/office/powerpoint/2010/main" val="290140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Footer Placeholder 3"/>
          <p:cNvSpPr>
            <a:spLocks noGrp="1"/>
          </p:cNvSpPr>
          <p:nvPr>
            <p:ph type="ftr" sz="quarter" idx="10"/>
          </p:nvPr>
        </p:nvSpPr>
        <p:spPr/>
        <p:txBody>
          <a:bodyPr/>
          <a:lstStyle>
            <a:lvl1pPr>
              <a:defRPr/>
            </a:lvl1pPr>
          </a:lstStyle>
          <a:p>
            <a:r>
              <a:rPr lang="en-US" altLang="en-US"/>
              <a:t>Biochemistry 3070 – Nucleic Acids</a:t>
            </a:r>
          </a:p>
        </p:txBody>
      </p:sp>
      <p:sp>
        <p:nvSpPr>
          <p:cNvPr id="5" name="Slide Number Placeholder 4"/>
          <p:cNvSpPr>
            <a:spLocks noGrp="1"/>
          </p:cNvSpPr>
          <p:nvPr>
            <p:ph type="sldNum" sz="quarter" idx="11"/>
          </p:nvPr>
        </p:nvSpPr>
        <p:spPr/>
        <p:txBody>
          <a:bodyPr/>
          <a:lstStyle>
            <a:lvl1pPr>
              <a:defRPr/>
            </a:lvl1pPr>
          </a:lstStyle>
          <a:p>
            <a:fld id="{B698745D-39F2-4B64-AA4D-7E04DC9AE54D}" type="slidenum">
              <a:rPr lang="en-US" altLang="en-US"/>
              <a:pPr/>
              <a:t>‹#›</a:t>
            </a:fld>
            <a:endParaRPr lang="en-US" altLang="en-US"/>
          </a:p>
        </p:txBody>
      </p:sp>
    </p:spTree>
    <p:extLst>
      <p:ext uri="{BB962C8B-B14F-4D97-AF65-F5344CB8AC3E}">
        <p14:creationId xmlns:p14="http://schemas.microsoft.com/office/powerpoint/2010/main" val="34317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533400"/>
            <a:ext cx="4038600" cy="5592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33400"/>
            <a:ext cx="4038600" cy="5592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p:txBody>
          <a:bodyPr/>
          <a:lstStyle>
            <a:lvl1pPr>
              <a:defRPr/>
            </a:lvl1pPr>
          </a:lstStyle>
          <a:p>
            <a:fld id="{9F213618-4208-42EC-A9ED-47E09B3F3374}" type="slidenum">
              <a:rPr lang="en-US" altLang="en-US"/>
              <a:pPr/>
              <a:t>‹#›</a:t>
            </a:fld>
            <a:endParaRPr lang="en-US" altLang="en-US"/>
          </a:p>
        </p:txBody>
      </p:sp>
    </p:spTree>
    <p:extLst>
      <p:ext uri="{BB962C8B-B14F-4D97-AF65-F5344CB8AC3E}">
        <p14:creationId xmlns:p14="http://schemas.microsoft.com/office/powerpoint/2010/main" val="344391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ltLang="en-US"/>
              <a:t>Biochemistry 3070 – Nucleic Acids</a:t>
            </a:r>
          </a:p>
        </p:txBody>
      </p:sp>
      <p:sp>
        <p:nvSpPr>
          <p:cNvPr id="8" name="Slide Number Placeholder 7"/>
          <p:cNvSpPr>
            <a:spLocks noGrp="1"/>
          </p:cNvSpPr>
          <p:nvPr>
            <p:ph type="sldNum" sz="quarter" idx="11"/>
          </p:nvPr>
        </p:nvSpPr>
        <p:spPr/>
        <p:txBody>
          <a:bodyPr/>
          <a:lstStyle>
            <a:lvl1pPr>
              <a:defRPr/>
            </a:lvl1pPr>
          </a:lstStyle>
          <a:p>
            <a:fld id="{D8192FAD-2D86-45CA-A7B9-B34E5AF369F2}" type="slidenum">
              <a:rPr lang="en-US" altLang="en-US"/>
              <a:pPr/>
              <a:t>‹#›</a:t>
            </a:fld>
            <a:endParaRPr lang="en-US" altLang="en-US"/>
          </a:p>
        </p:txBody>
      </p:sp>
    </p:spTree>
    <p:extLst>
      <p:ext uri="{BB962C8B-B14F-4D97-AF65-F5344CB8AC3E}">
        <p14:creationId xmlns:p14="http://schemas.microsoft.com/office/powerpoint/2010/main" val="102681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ltLang="en-US"/>
              <a:t>Biochemistry 3070 – Nucleic Acids</a:t>
            </a:r>
          </a:p>
        </p:txBody>
      </p:sp>
      <p:sp>
        <p:nvSpPr>
          <p:cNvPr id="4" name="Slide Number Placeholder 3"/>
          <p:cNvSpPr>
            <a:spLocks noGrp="1"/>
          </p:cNvSpPr>
          <p:nvPr>
            <p:ph type="sldNum" sz="quarter" idx="11"/>
          </p:nvPr>
        </p:nvSpPr>
        <p:spPr/>
        <p:txBody>
          <a:bodyPr/>
          <a:lstStyle>
            <a:lvl1pPr>
              <a:defRPr/>
            </a:lvl1pPr>
          </a:lstStyle>
          <a:p>
            <a:fld id="{5BEECB22-8B67-42A1-8375-5F8AE7793FE8}" type="slidenum">
              <a:rPr lang="en-US" altLang="en-US"/>
              <a:pPr/>
              <a:t>‹#›</a:t>
            </a:fld>
            <a:endParaRPr lang="en-US" altLang="en-US"/>
          </a:p>
        </p:txBody>
      </p:sp>
    </p:spTree>
    <p:extLst>
      <p:ext uri="{BB962C8B-B14F-4D97-AF65-F5344CB8AC3E}">
        <p14:creationId xmlns:p14="http://schemas.microsoft.com/office/powerpoint/2010/main" val="388125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t>Biochemistry 3070 – Nucleic Acids</a:t>
            </a:r>
          </a:p>
        </p:txBody>
      </p:sp>
      <p:sp>
        <p:nvSpPr>
          <p:cNvPr id="3" name="Slide Number Placeholder 2"/>
          <p:cNvSpPr>
            <a:spLocks noGrp="1"/>
          </p:cNvSpPr>
          <p:nvPr>
            <p:ph type="sldNum" sz="quarter" idx="11"/>
          </p:nvPr>
        </p:nvSpPr>
        <p:spPr/>
        <p:txBody>
          <a:bodyPr/>
          <a:lstStyle>
            <a:lvl1pPr>
              <a:defRPr/>
            </a:lvl1pPr>
          </a:lstStyle>
          <a:p>
            <a:fld id="{5D29C246-E2DE-4003-AC51-AF08A4CD9C0E}" type="slidenum">
              <a:rPr lang="en-US" altLang="en-US"/>
              <a:pPr/>
              <a:t>‹#›</a:t>
            </a:fld>
            <a:endParaRPr lang="en-US" altLang="en-US"/>
          </a:p>
        </p:txBody>
      </p:sp>
    </p:spTree>
    <p:extLst>
      <p:ext uri="{BB962C8B-B14F-4D97-AF65-F5344CB8AC3E}">
        <p14:creationId xmlns:p14="http://schemas.microsoft.com/office/powerpoint/2010/main" val="168333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p:txBody>
          <a:bodyPr/>
          <a:lstStyle>
            <a:lvl1pPr>
              <a:defRPr/>
            </a:lvl1pPr>
          </a:lstStyle>
          <a:p>
            <a:fld id="{1586E0FF-0E70-4C46-81E5-AD7634B39B84}" type="slidenum">
              <a:rPr lang="en-US" altLang="en-US"/>
              <a:pPr/>
              <a:t>‹#›</a:t>
            </a:fld>
            <a:endParaRPr lang="en-US" altLang="en-US"/>
          </a:p>
        </p:txBody>
      </p:sp>
    </p:spTree>
    <p:extLst>
      <p:ext uri="{BB962C8B-B14F-4D97-AF65-F5344CB8AC3E}">
        <p14:creationId xmlns:p14="http://schemas.microsoft.com/office/powerpoint/2010/main" val="21176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Footer Placeholder 4"/>
          <p:cNvSpPr>
            <a:spLocks noGrp="1"/>
          </p:cNvSpPr>
          <p:nvPr>
            <p:ph type="ftr" sz="quarter" idx="10"/>
          </p:nvPr>
        </p:nvSpPr>
        <p:spPr/>
        <p:txBody>
          <a:bodyPr/>
          <a:lstStyle>
            <a:lvl1pPr>
              <a:defRPr/>
            </a:lvl1pPr>
          </a:lstStyle>
          <a:p>
            <a:r>
              <a:rPr lang="en-US" altLang="en-US"/>
              <a:t>Biochemistry 3070 – Nucleic Acids</a:t>
            </a:r>
          </a:p>
        </p:txBody>
      </p:sp>
      <p:sp>
        <p:nvSpPr>
          <p:cNvPr id="6" name="Slide Number Placeholder 5"/>
          <p:cNvSpPr>
            <a:spLocks noGrp="1"/>
          </p:cNvSpPr>
          <p:nvPr>
            <p:ph type="sldNum" sz="quarter" idx="11"/>
          </p:nvPr>
        </p:nvSpPr>
        <p:spPr/>
        <p:txBody>
          <a:bodyPr/>
          <a:lstStyle>
            <a:lvl1pPr>
              <a:defRPr/>
            </a:lvl1pPr>
          </a:lstStyle>
          <a:p>
            <a:fld id="{B4C5186F-48DF-4727-892E-2330114BCDFF}" type="slidenum">
              <a:rPr lang="en-US" altLang="en-US"/>
              <a:pPr/>
              <a:t>‹#›</a:t>
            </a:fld>
            <a:endParaRPr lang="en-US" altLang="en-US"/>
          </a:p>
        </p:txBody>
      </p:sp>
    </p:spTree>
    <p:extLst>
      <p:ext uri="{BB962C8B-B14F-4D97-AF65-F5344CB8AC3E}">
        <p14:creationId xmlns:p14="http://schemas.microsoft.com/office/powerpoint/2010/main" val="76410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100000">
              <a:srgbClr val="CCFFCC"/>
            </a:gs>
          </a:gsLst>
          <a:lin ang="2700000" scaled="1"/>
        </a:gra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0707" name="Rectangle 3"/>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0709" name="Rectangle 5"/>
          <p:cNvSpPr>
            <a:spLocks noGrp="1" noChangeArrowheads="1"/>
          </p:cNvSpPr>
          <p:nvPr>
            <p:ph type="ftr" sz="quarter" idx="3"/>
          </p:nvPr>
        </p:nvSpPr>
        <p:spPr bwMode="auto">
          <a:xfrm>
            <a:off x="0" y="661352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r>
              <a:rPr lang="en-US" altLang="en-US"/>
              <a:t>Biochemistry 3070 – Nucleic Acids</a:t>
            </a:r>
          </a:p>
        </p:txBody>
      </p:sp>
      <p:sp>
        <p:nvSpPr>
          <p:cNvPr id="200710" name="Rectangle 6"/>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7F67D827-5954-430A-B36E-D6BE1270F64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dt="0"/>
  <p:txStyles>
    <p:title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hyperlink" Target="http://www.nature.com/genomics/human/watson-crick/" TargetMode="Externa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http://www.urmc.rochester.edu/Aab/mrb/images/5nobels.jpg" TargetMode="External"/><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4.emf"/></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SuAxDVBt7kQ\" TargetMode="External"/><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6E7CCC13-3366-4608-8E8E-EC35B9EB8615}" type="slidenum">
              <a:rPr lang="en-US" altLang="en-US"/>
              <a:pPr/>
              <a:t>1</a:t>
            </a:fld>
            <a:endParaRPr lang="en-US" altLang="en-US"/>
          </a:p>
        </p:txBody>
      </p:sp>
      <p:sp>
        <p:nvSpPr>
          <p:cNvPr id="209922" name="Rectangle 2"/>
          <p:cNvSpPr>
            <a:spLocks noGrp="1" noChangeArrowheads="1"/>
          </p:cNvSpPr>
          <p:nvPr>
            <p:ph type="title"/>
          </p:nvPr>
        </p:nvSpPr>
        <p:spPr>
          <a:xfrm>
            <a:off x="2209800" y="838200"/>
            <a:ext cx="4267200" cy="4038600"/>
          </a:xfrm>
        </p:spPr>
        <p:txBody>
          <a:bodyPr/>
          <a:lstStyle/>
          <a:p>
            <a:pPr algn="ctr"/>
            <a:r>
              <a:rPr lang="en-US" altLang="en-US" sz="6600"/>
              <a:t>Nucleic </a:t>
            </a:r>
            <a:br>
              <a:rPr lang="en-US" altLang="en-US" sz="6600"/>
            </a:br>
            <a:r>
              <a:rPr lang="en-US" altLang="en-US" sz="6600"/>
              <a:t>Acids</a:t>
            </a:r>
          </a:p>
        </p:txBody>
      </p:sp>
      <p:sp>
        <p:nvSpPr>
          <p:cNvPr id="209924" name="Text Box 4"/>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Biochemistry 3070</a:t>
            </a:r>
          </a:p>
        </p:txBody>
      </p:sp>
      <p:pic>
        <p:nvPicPr>
          <p:cNvPr id="209926" name="Picture 6" descr="01_21_w.gif (16420 byt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99853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9927" name="Picture 7" descr="01_21_w.gif (16420 byt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998538"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7D332A2-27DC-41C9-9C79-22E9FE59645A}" type="slidenum">
              <a:rPr lang="en-US" altLang="en-US"/>
              <a:pPr/>
              <a:t>10</a:t>
            </a:fld>
            <a:endParaRPr lang="en-US" altLang="en-US"/>
          </a:p>
        </p:txBody>
      </p:sp>
      <p:sp>
        <p:nvSpPr>
          <p:cNvPr id="367618" name="Rectangle 2"/>
          <p:cNvSpPr>
            <a:spLocks noGrp="1" noChangeArrowheads="1"/>
          </p:cNvSpPr>
          <p:nvPr>
            <p:ph type="title"/>
          </p:nvPr>
        </p:nvSpPr>
        <p:spPr/>
        <p:txBody>
          <a:bodyPr/>
          <a:lstStyle/>
          <a:p>
            <a:endParaRPr lang="en-US" altLang="en-US"/>
          </a:p>
        </p:txBody>
      </p:sp>
      <p:sp>
        <p:nvSpPr>
          <p:cNvPr id="367619" name="Rectangle 3"/>
          <p:cNvSpPr>
            <a:spLocks noGrp="1" noChangeArrowheads="1"/>
          </p:cNvSpPr>
          <p:nvPr>
            <p:ph type="body" idx="1"/>
          </p:nvPr>
        </p:nvSpPr>
        <p:spPr>
          <a:xfrm>
            <a:off x="457200" y="304800"/>
            <a:ext cx="8229600" cy="5821363"/>
          </a:xfrm>
        </p:spPr>
        <p:txBody>
          <a:bodyPr/>
          <a:lstStyle/>
          <a:p>
            <a:pPr>
              <a:lnSpc>
                <a:spcPct val="90000"/>
              </a:lnSpc>
              <a:spcBef>
                <a:spcPct val="0"/>
              </a:spcBef>
              <a:buFontTx/>
              <a:buNone/>
            </a:pPr>
            <a:r>
              <a:rPr lang="en-US" altLang="en-US" sz="2400" i="1"/>
              <a:t>Historical Summary of the Discovery of DNA</a:t>
            </a:r>
          </a:p>
          <a:p>
            <a:pPr>
              <a:lnSpc>
                <a:spcPct val="90000"/>
              </a:lnSpc>
              <a:buFontTx/>
              <a:buNone/>
            </a:pPr>
            <a:r>
              <a:rPr lang="en-US" altLang="en-US" sz="1800" i="1"/>
              <a:t>James Watson published his historical account of this discovery in 1968 entitled, “The Double Helix.”</a:t>
            </a:r>
          </a:p>
          <a:p>
            <a:pPr>
              <a:lnSpc>
                <a:spcPct val="90000"/>
              </a:lnSpc>
              <a:buFontTx/>
              <a:buNone/>
            </a:pPr>
            <a:r>
              <a:rPr lang="en-US" altLang="en-US" sz="2400" i="1"/>
              <a:t>“My interest in DNA had grown out of a desire, first picked up while a senior in college, to learn what the gene was.  Later, in graduate school at Indiana University, it was my hope that the gene might be solved without my learning any chemistry.  This wish partially arose from laziness since, as an undergraduate at the University of Chicago, I was principally interested in birds and managed to avoid taking any chemistry or physics courses which looked of even medium difficulty.  Briefly the Indiana biochemists encouraged me to learn organic chemistry, but after I used a bunsen burner to warm up some benzene, I was relieved from further true chemistry.  It was safer to turn out an uneducated Ph.D. than to risk another explosion.”</a:t>
            </a:r>
            <a:r>
              <a:rPr lang="en-US" altLang="en-US" sz="2400"/>
              <a:t>  </a:t>
            </a:r>
            <a:r>
              <a:rPr lang="en-US" altLang="en-US" sz="1200" i="1"/>
              <a:t>[Chapter 3]</a:t>
            </a:r>
          </a:p>
          <a:p>
            <a:pPr>
              <a:lnSpc>
                <a:spcPct val="90000"/>
              </a:lnSpc>
            </a:pPr>
            <a:endParaRPr lang="en-US" altLang="en-US" sz="2400" i="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F4803CB9-62C1-4649-93F3-A66A34A4038D}" type="slidenum">
              <a:rPr lang="en-US" altLang="en-US"/>
              <a:pPr/>
              <a:t>11</a:t>
            </a:fld>
            <a:endParaRPr lang="en-US" altLang="en-US"/>
          </a:p>
        </p:txBody>
      </p:sp>
      <p:sp>
        <p:nvSpPr>
          <p:cNvPr id="375810" name="Rectangle 2"/>
          <p:cNvSpPr>
            <a:spLocks noGrp="1" noChangeArrowheads="1"/>
          </p:cNvSpPr>
          <p:nvPr>
            <p:ph type="title"/>
          </p:nvPr>
        </p:nvSpPr>
        <p:spPr/>
        <p:txBody>
          <a:bodyPr/>
          <a:lstStyle/>
          <a:p>
            <a:endParaRPr lang="en-US" altLang="en-US"/>
          </a:p>
        </p:txBody>
      </p:sp>
      <p:sp>
        <p:nvSpPr>
          <p:cNvPr id="375811" name="Rectangle 3"/>
          <p:cNvSpPr>
            <a:spLocks noGrp="1" noChangeArrowheads="1"/>
          </p:cNvSpPr>
          <p:nvPr>
            <p:ph type="body" idx="1"/>
          </p:nvPr>
        </p:nvSpPr>
        <p:spPr>
          <a:xfrm>
            <a:off x="457200" y="304800"/>
            <a:ext cx="8229600" cy="5821363"/>
          </a:xfrm>
        </p:spPr>
        <p:txBody>
          <a:bodyPr/>
          <a:lstStyle/>
          <a:p>
            <a:pPr>
              <a:buFontTx/>
              <a:buNone/>
            </a:pPr>
            <a:r>
              <a:rPr lang="en-US" altLang="en-US" sz="2000"/>
              <a:t>Franklin (&amp; Wilkins) measured x-ray diffraction of DNA fibers that showed:</a:t>
            </a:r>
          </a:p>
          <a:p>
            <a:pPr lvl="3">
              <a:buFontTx/>
              <a:buNone/>
            </a:pPr>
            <a:r>
              <a:rPr lang="en-US" altLang="en-US" sz="2400" i="1"/>
              <a:t>-DNA was formed of two chains</a:t>
            </a:r>
          </a:p>
          <a:p>
            <a:pPr lvl="3">
              <a:buFontTx/>
              <a:buNone/>
            </a:pPr>
            <a:r>
              <a:rPr lang="en-US" altLang="en-US" sz="2400" i="1"/>
              <a:t>-Wound in regular helical structure</a:t>
            </a:r>
          </a:p>
          <a:p>
            <a:pPr lvl="3">
              <a:buFontTx/>
              <a:buNone/>
            </a:pPr>
            <a:r>
              <a:rPr lang="en-US" altLang="en-US" sz="2400" i="1"/>
              <a:t>-Bases were stacked</a:t>
            </a:r>
            <a:r>
              <a:rPr lang="en-US" altLang="en-US" sz="1600"/>
              <a:t> </a:t>
            </a:r>
          </a:p>
        </p:txBody>
      </p:sp>
      <p:pic>
        <p:nvPicPr>
          <p:cNvPr id="3758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438400"/>
            <a:ext cx="3914775"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921BC5E3-6375-4E59-BAA0-09AE89124FD2}" type="slidenum">
              <a:rPr lang="en-US" altLang="en-US"/>
              <a:pPr/>
              <a:t>12</a:t>
            </a:fld>
            <a:endParaRPr lang="en-US" altLang="en-US"/>
          </a:p>
        </p:txBody>
      </p:sp>
      <p:sp>
        <p:nvSpPr>
          <p:cNvPr id="353337" name="Rectangle 57"/>
          <p:cNvSpPr>
            <a:spLocks noGrp="1" noChangeArrowheads="1"/>
          </p:cNvSpPr>
          <p:nvPr>
            <p:ph type="title"/>
          </p:nvPr>
        </p:nvSpPr>
        <p:spPr/>
        <p:txBody>
          <a:bodyPr/>
          <a:lstStyle/>
          <a:p>
            <a:endParaRPr lang="en-US" altLang="en-US"/>
          </a:p>
        </p:txBody>
      </p:sp>
      <p:graphicFrame>
        <p:nvGraphicFramePr>
          <p:cNvPr id="353349" name="Object 69"/>
          <p:cNvGraphicFramePr>
            <a:graphicFrameLocks noGrp="1" noChangeAspect="1"/>
          </p:cNvGraphicFramePr>
          <p:nvPr>
            <p:ph sz="half" idx="2"/>
          </p:nvPr>
        </p:nvGraphicFramePr>
        <p:xfrm>
          <a:off x="304800" y="609600"/>
          <a:ext cx="8556625" cy="5149850"/>
        </p:xfrm>
        <a:graphic>
          <a:graphicData uri="http://schemas.openxmlformats.org/presentationml/2006/ole">
            <mc:AlternateContent xmlns:mc="http://schemas.openxmlformats.org/markup-compatibility/2006">
              <mc:Choice xmlns:v="urn:schemas-microsoft-com:vml" Requires="v">
                <p:oleObj spid="_x0000_s353355" name="Document" r:id="rId3" imgW="6163867" imgH="3709247" progId="Word.Document.8">
                  <p:embed/>
                </p:oleObj>
              </mc:Choice>
              <mc:Fallback>
                <p:oleObj name="Document" r:id="rId3" imgW="6163867" imgH="3709247" progId="Word.Document.8">
                  <p:embed/>
                  <p:pic>
                    <p:nvPicPr>
                      <p:cNvPr id="0" name="Object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8556625"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3352" name="Text Box 72"/>
          <p:cNvSpPr txBox="1">
            <a:spLocks noChangeArrowheads="1"/>
          </p:cNvSpPr>
          <p:nvPr/>
        </p:nvSpPr>
        <p:spPr bwMode="auto">
          <a:xfrm>
            <a:off x="4038600" y="6019800"/>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hlinkClick r:id="rId5"/>
              </a:rPr>
              <a:t>http://www.nature.com/genomics/human/watson-crick/</a:t>
            </a:r>
            <a:r>
              <a:rPr lang="en-US" altLang="en-US" sz="1400" b="0" i="1"/>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BA4E2EE3-D075-4420-BA2A-02C0508EB588}" type="slidenum">
              <a:rPr lang="en-US" altLang="en-US"/>
              <a:pPr/>
              <a:t>13</a:t>
            </a:fld>
            <a:endParaRPr lang="en-US" altLang="en-US"/>
          </a:p>
        </p:txBody>
      </p:sp>
      <p:sp>
        <p:nvSpPr>
          <p:cNvPr id="371714" name="Rectangle 2"/>
          <p:cNvSpPr>
            <a:spLocks noGrp="1" noChangeArrowheads="1"/>
          </p:cNvSpPr>
          <p:nvPr>
            <p:ph type="title"/>
          </p:nvPr>
        </p:nvSpPr>
        <p:spPr/>
        <p:txBody>
          <a:bodyPr/>
          <a:lstStyle/>
          <a:p>
            <a:r>
              <a:rPr lang="en-US" altLang="en-US" sz="1400"/>
              <a:t>Watson &amp; Crick: Nature Magazine VOL 171, page737; 2 April 1953 (cont.):</a:t>
            </a:r>
          </a:p>
        </p:txBody>
      </p:sp>
      <p:pic>
        <p:nvPicPr>
          <p:cNvPr id="371716" name="Picture 4" descr="DH-Natu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533400"/>
            <a:ext cx="1544638"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71718" name="Object 6"/>
          <p:cNvGraphicFramePr>
            <a:graphicFrameLocks noGrp="1" noChangeAspect="1"/>
          </p:cNvGraphicFramePr>
          <p:nvPr>
            <p:ph sz="half" idx="2"/>
          </p:nvPr>
        </p:nvGraphicFramePr>
        <p:xfrm>
          <a:off x="2286000" y="769938"/>
          <a:ext cx="6521450" cy="5384800"/>
        </p:xfrm>
        <a:graphic>
          <a:graphicData uri="http://schemas.openxmlformats.org/presentationml/2006/ole">
            <mc:AlternateContent xmlns:mc="http://schemas.openxmlformats.org/markup-compatibility/2006">
              <mc:Choice xmlns:v="urn:schemas-microsoft-com:vml" Requires="v">
                <p:oleObj spid="_x0000_s371722" name="Document" r:id="rId4" imgW="5864052" imgH="4842608" progId="Word.Document.8">
                  <p:embed/>
                </p:oleObj>
              </mc:Choice>
              <mc:Fallback>
                <p:oleObj name="Document" r:id="rId4" imgW="5864052" imgH="4842608"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769938"/>
                        <a:ext cx="6521450"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0DFA8572-5ECD-471D-B86C-E0577AE2C7F8}" type="slidenum">
              <a:rPr lang="en-US" altLang="en-US"/>
              <a:pPr/>
              <a:t>14</a:t>
            </a:fld>
            <a:endParaRPr lang="en-US" altLang="en-US"/>
          </a:p>
        </p:txBody>
      </p:sp>
      <p:sp>
        <p:nvSpPr>
          <p:cNvPr id="372741" name="Rectangle 5"/>
          <p:cNvSpPr>
            <a:spLocks noGrp="1" noChangeArrowheads="1"/>
          </p:cNvSpPr>
          <p:nvPr>
            <p:ph type="title"/>
          </p:nvPr>
        </p:nvSpPr>
        <p:spPr/>
        <p:txBody>
          <a:bodyPr/>
          <a:lstStyle/>
          <a:p>
            <a:r>
              <a:rPr lang="en-US" altLang="en-US" sz="1400"/>
              <a:t>Watson &amp; Crick: Nature Magazine VOL 171, page737; 2 April 1953 (cont.):</a:t>
            </a:r>
          </a:p>
        </p:txBody>
      </p:sp>
      <p:graphicFrame>
        <p:nvGraphicFramePr>
          <p:cNvPr id="372740" name="Object 4"/>
          <p:cNvGraphicFramePr>
            <a:graphicFrameLocks noGrp="1" noChangeAspect="1"/>
          </p:cNvGraphicFramePr>
          <p:nvPr>
            <p:ph idx="1"/>
          </p:nvPr>
        </p:nvGraphicFramePr>
        <p:xfrm>
          <a:off x="381000" y="646113"/>
          <a:ext cx="8548688" cy="6210300"/>
        </p:xfrm>
        <a:graphic>
          <a:graphicData uri="http://schemas.openxmlformats.org/presentationml/2006/ole">
            <mc:AlternateContent xmlns:mc="http://schemas.openxmlformats.org/markup-compatibility/2006">
              <mc:Choice xmlns:v="urn:schemas-microsoft-com:vml" Requires="v">
                <p:oleObj spid="_x0000_s372745" name="Document" r:id="rId3" imgW="5465860" imgH="3970543" progId="Word.Document.8">
                  <p:embed/>
                </p:oleObj>
              </mc:Choice>
              <mc:Fallback>
                <p:oleObj name="Document" r:id="rId3" imgW="5465860" imgH="3970543"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46113"/>
                        <a:ext cx="8548688"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0B41F349-422F-4929-B9A4-7AC3C7FB555E}" type="slidenum">
              <a:rPr lang="en-US" altLang="en-US"/>
              <a:pPr/>
              <a:t>15</a:t>
            </a:fld>
            <a:endParaRPr lang="en-US" altLang="en-US"/>
          </a:p>
        </p:txBody>
      </p:sp>
      <p:sp>
        <p:nvSpPr>
          <p:cNvPr id="373762" name="Rectangle 2"/>
          <p:cNvSpPr>
            <a:spLocks noGrp="1" noChangeArrowheads="1"/>
          </p:cNvSpPr>
          <p:nvPr>
            <p:ph type="title"/>
          </p:nvPr>
        </p:nvSpPr>
        <p:spPr/>
        <p:txBody>
          <a:bodyPr/>
          <a:lstStyle/>
          <a:p>
            <a:r>
              <a:rPr lang="en-US" altLang="en-US" sz="1400"/>
              <a:t>Watson &amp; Crick: Nature Magazine VOL 171, page737; 2 April 1953 (cont.):</a:t>
            </a:r>
          </a:p>
        </p:txBody>
      </p:sp>
      <p:graphicFrame>
        <p:nvGraphicFramePr>
          <p:cNvPr id="373765" name="Object 5"/>
          <p:cNvGraphicFramePr>
            <a:graphicFrameLocks noGrp="1" noChangeAspect="1"/>
          </p:cNvGraphicFramePr>
          <p:nvPr>
            <p:ph idx="1"/>
          </p:nvPr>
        </p:nvGraphicFramePr>
        <p:xfrm>
          <a:off x="609600" y="533400"/>
          <a:ext cx="7664450" cy="6097588"/>
        </p:xfrm>
        <a:graphic>
          <a:graphicData uri="http://schemas.openxmlformats.org/presentationml/2006/ole">
            <mc:AlternateContent xmlns:mc="http://schemas.openxmlformats.org/markup-compatibility/2006">
              <mc:Choice xmlns:v="urn:schemas-microsoft-com:vml" Requires="v">
                <p:oleObj spid="_x0000_s373769" name="Document" r:id="rId3" imgW="7997712" imgH="6362155" progId="Word.Document.8">
                  <p:embed/>
                </p:oleObj>
              </mc:Choice>
              <mc:Fallback>
                <p:oleObj name="Document" r:id="rId3" imgW="7997712" imgH="6362155"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766445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BDF01DC7-5CFB-4257-9379-29306612EB50}" type="slidenum">
              <a:rPr lang="en-US" altLang="en-US"/>
              <a:pPr/>
              <a:t>16</a:t>
            </a:fld>
            <a:endParaRPr lang="en-US" altLang="en-US"/>
          </a:p>
        </p:txBody>
      </p:sp>
      <p:sp>
        <p:nvSpPr>
          <p:cNvPr id="389122" name="Rectangle 2"/>
          <p:cNvSpPr>
            <a:spLocks noGrp="1" noChangeArrowheads="1"/>
          </p:cNvSpPr>
          <p:nvPr>
            <p:ph type="title"/>
          </p:nvPr>
        </p:nvSpPr>
        <p:spPr/>
        <p:txBody>
          <a:bodyPr/>
          <a:lstStyle/>
          <a:p>
            <a:r>
              <a:rPr lang="en-US" altLang="en-US" sz="1600"/>
              <a:t>Watson &amp; Crick: Nature Magazine VOL 171, page737; 2 April 1953 (cont.):</a:t>
            </a:r>
          </a:p>
        </p:txBody>
      </p:sp>
      <p:graphicFrame>
        <p:nvGraphicFramePr>
          <p:cNvPr id="389123" name="Object 3"/>
          <p:cNvGraphicFramePr>
            <a:graphicFrameLocks noGrp="1" noChangeAspect="1"/>
          </p:cNvGraphicFramePr>
          <p:nvPr>
            <p:ph idx="1"/>
          </p:nvPr>
        </p:nvGraphicFramePr>
        <p:xfrm>
          <a:off x="311150" y="1236663"/>
          <a:ext cx="8453438" cy="5124450"/>
        </p:xfrm>
        <a:graphic>
          <a:graphicData uri="http://schemas.openxmlformats.org/presentationml/2006/ole">
            <mc:AlternateContent xmlns:mc="http://schemas.openxmlformats.org/markup-compatibility/2006">
              <mc:Choice xmlns:v="urn:schemas-microsoft-com:vml" Requires="v">
                <p:oleObj spid="_x0000_s389127" name="Document" r:id="rId3" imgW="5454689" imgH="3306506" progId="Word.Document.8">
                  <p:embed/>
                </p:oleObj>
              </mc:Choice>
              <mc:Fallback>
                <p:oleObj name="Document" r:id="rId3" imgW="5454689" imgH="3306506"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1236663"/>
                        <a:ext cx="8453438"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D90996E0-A51E-4DAD-9516-6858BD1086A3}" type="slidenum">
              <a:rPr lang="en-US" altLang="en-US"/>
              <a:pPr/>
              <a:t>17</a:t>
            </a:fld>
            <a:endParaRPr lang="en-US" altLang="en-US"/>
          </a:p>
        </p:txBody>
      </p:sp>
      <p:sp>
        <p:nvSpPr>
          <p:cNvPr id="380930" name="Rectangle 2"/>
          <p:cNvSpPr>
            <a:spLocks noGrp="1" noChangeArrowheads="1"/>
          </p:cNvSpPr>
          <p:nvPr>
            <p:ph type="title"/>
          </p:nvPr>
        </p:nvSpPr>
        <p:spPr/>
        <p:txBody>
          <a:bodyPr/>
          <a:lstStyle/>
          <a:p>
            <a:endParaRPr lang="en-US" altLang="en-US"/>
          </a:p>
        </p:txBody>
      </p:sp>
      <p:sp>
        <p:nvSpPr>
          <p:cNvPr id="380931" name="Rectangle 3"/>
          <p:cNvSpPr>
            <a:spLocks noGrp="1" noChangeArrowheads="1"/>
          </p:cNvSpPr>
          <p:nvPr>
            <p:ph type="body" idx="1"/>
          </p:nvPr>
        </p:nvSpPr>
        <p:spPr/>
        <p:txBody>
          <a:bodyPr/>
          <a:lstStyle/>
          <a:p>
            <a:pPr>
              <a:buFontTx/>
              <a:buNone/>
            </a:pPr>
            <a:r>
              <a:rPr lang="en-US" altLang="en-US" i="1"/>
              <a:t>DNA Double Helix:</a:t>
            </a:r>
          </a:p>
        </p:txBody>
      </p:sp>
      <p:pic>
        <p:nvPicPr>
          <p:cNvPr id="3809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2465388" cy="5246688"/>
          </a:xfrm>
          <a:prstGeom prst="rect">
            <a:avLst/>
          </a:prstGeom>
          <a:noFill/>
          <a:extLst>
            <a:ext uri="{909E8E84-426E-40DD-AFC4-6F175D3DCCD1}">
              <a14:hiddenFill xmlns:a14="http://schemas.microsoft.com/office/drawing/2010/main">
                <a:solidFill>
                  <a:srgbClr val="FFFFFF"/>
                </a:solidFill>
              </a14:hiddenFill>
            </a:ext>
          </a:extLst>
        </p:spPr>
      </p:pic>
      <p:pic>
        <p:nvPicPr>
          <p:cNvPr id="3809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33400"/>
            <a:ext cx="2671763"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809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6363" y="3505200"/>
            <a:ext cx="2649537"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82E5C4AA-0284-4EF9-B151-90AD5C39018E}" type="slidenum">
              <a:rPr lang="en-US" altLang="en-US"/>
              <a:pPr/>
              <a:t>18</a:t>
            </a:fld>
            <a:endParaRPr lang="en-US" altLang="en-US"/>
          </a:p>
        </p:txBody>
      </p:sp>
      <p:sp>
        <p:nvSpPr>
          <p:cNvPr id="492550" name="Rectangle 6"/>
          <p:cNvSpPr>
            <a:spLocks noGrp="1" noChangeArrowheads="1"/>
          </p:cNvSpPr>
          <p:nvPr>
            <p:ph type="title"/>
          </p:nvPr>
        </p:nvSpPr>
        <p:spPr/>
        <p:txBody>
          <a:bodyPr/>
          <a:lstStyle/>
          <a:p>
            <a:r>
              <a:rPr lang="en-US" altLang="en-US" sz="1600"/>
              <a:t>Chemical Structure of DNA</a:t>
            </a:r>
          </a:p>
        </p:txBody>
      </p:sp>
      <p:graphicFrame>
        <p:nvGraphicFramePr>
          <p:cNvPr id="492554" name="Object 10"/>
          <p:cNvGraphicFramePr>
            <a:graphicFrameLocks noGrp="1" noChangeAspect="1"/>
          </p:cNvGraphicFramePr>
          <p:nvPr>
            <p:ph idx="1"/>
          </p:nvPr>
        </p:nvGraphicFramePr>
        <p:xfrm>
          <a:off x="3505200" y="0"/>
          <a:ext cx="5022850" cy="6858000"/>
        </p:xfrm>
        <a:graphic>
          <a:graphicData uri="http://schemas.openxmlformats.org/presentationml/2006/ole">
            <mc:AlternateContent xmlns:mc="http://schemas.openxmlformats.org/markup-compatibility/2006">
              <mc:Choice xmlns:v="urn:schemas-microsoft-com:vml" Requires="v">
                <p:oleObj spid="_x0000_s492557" name="Bitmap Image" r:id="rId3" imgW="13266667" imgH="18114286" progId="Paint.Picture">
                  <p:embed/>
                </p:oleObj>
              </mc:Choice>
              <mc:Fallback>
                <p:oleObj name="Bitmap Image" r:id="rId3" imgW="13266667" imgH="18114286" progId="Paint.Picture">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0"/>
                        <a:ext cx="5022850" cy="6858000"/>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8221DFEB-A983-4ABA-8772-A3D28C4FA502}" type="slidenum">
              <a:rPr lang="en-US" altLang="en-US"/>
              <a:pPr/>
              <a:t>19</a:t>
            </a:fld>
            <a:endParaRPr lang="en-US" altLang="en-US"/>
          </a:p>
        </p:txBody>
      </p:sp>
      <p:sp>
        <p:nvSpPr>
          <p:cNvPr id="354306" name="Rectangle 2"/>
          <p:cNvSpPr>
            <a:spLocks noGrp="1" noChangeArrowheads="1"/>
          </p:cNvSpPr>
          <p:nvPr>
            <p:ph type="title"/>
          </p:nvPr>
        </p:nvSpPr>
        <p:spPr/>
        <p:txBody>
          <a:bodyPr/>
          <a:lstStyle/>
          <a:p>
            <a:endParaRPr lang="en-US" altLang="en-US"/>
          </a:p>
        </p:txBody>
      </p:sp>
      <p:sp>
        <p:nvSpPr>
          <p:cNvPr id="354307" name="Rectangle 3"/>
          <p:cNvSpPr>
            <a:spLocks noGrp="1" noChangeArrowheads="1"/>
          </p:cNvSpPr>
          <p:nvPr>
            <p:ph type="body" idx="1"/>
          </p:nvPr>
        </p:nvSpPr>
        <p:spPr/>
        <p:txBody>
          <a:bodyPr/>
          <a:lstStyle/>
          <a:p>
            <a:pPr>
              <a:buFontTx/>
              <a:buNone/>
            </a:pPr>
            <a:r>
              <a:rPr lang="en-US" altLang="en-US" i="1"/>
              <a:t>DNA’s double helix stabilized by H-bonds:</a:t>
            </a:r>
          </a:p>
        </p:txBody>
      </p:sp>
      <p:pic>
        <p:nvPicPr>
          <p:cNvPr id="3543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038600" cy="5487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23871331-84F9-46BD-98DB-437EFB5824A8}" type="slidenum">
              <a:rPr lang="en-US" altLang="en-US"/>
              <a:pPr/>
              <a:t>2</a:t>
            </a:fld>
            <a:endParaRPr lang="en-US" altLang="en-US"/>
          </a:p>
        </p:txBody>
      </p:sp>
      <p:sp>
        <p:nvSpPr>
          <p:cNvPr id="303106" name="Rectangle 2"/>
          <p:cNvSpPr>
            <a:spLocks noGrp="1" noChangeArrowheads="1"/>
          </p:cNvSpPr>
          <p:nvPr>
            <p:ph type="title"/>
          </p:nvPr>
        </p:nvSpPr>
        <p:spPr/>
        <p:txBody>
          <a:bodyPr/>
          <a:lstStyle/>
          <a:p>
            <a:endParaRPr lang="en-US" altLang="en-US"/>
          </a:p>
        </p:txBody>
      </p:sp>
      <p:sp>
        <p:nvSpPr>
          <p:cNvPr id="303107" name="Rectangle 3"/>
          <p:cNvSpPr>
            <a:spLocks noGrp="1" noChangeArrowheads="1"/>
          </p:cNvSpPr>
          <p:nvPr>
            <p:ph type="body" idx="1"/>
          </p:nvPr>
        </p:nvSpPr>
        <p:spPr/>
        <p:txBody>
          <a:bodyPr/>
          <a:lstStyle/>
          <a:p>
            <a:pPr>
              <a:buFontTx/>
              <a:buNone/>
            </a:pPr>
            <a:r>
              <a:rPr lang="en-US" altLang="en-US" sz="2800" i="1"/>
              <a:t>Historical Summary of the Discovery of DNA</a:t>
            </a:r>
          </a:p>
          <a:p>
            <a:r>
              <a:rPr lang="en-US" altLang="en-US" sz="2800"/>
              <a:t>The complexity of living processes require large amounts of information.</a:t>
            </a:r>
          </a:p>
          <a:p>
            <a:r>
              <a:rPr lang="en-US" altLang="en-US" sz="2800"/>
              <a:t>In the 19</a:t>
            </a:r>
            <a:r>
              <a:rPr lang="en-US" altLang="en-US" sz="2800" baseline="30000"/>
              <a:t>th</a:t>
            </a:r>
            <a:r>
              <a:rPr lang="en-US" altLang="en-US" sz="2800"/>
              <a:t> century, scientists began  systematic observations of “inheritance,” that has become the modern science of “genetics.”</a:t>
            </a:r>
          </a:p>
          <a:p>
            <a:r>
              <a:rPr lang="en-US" altLang="en-US" sz="2800"/>
              <a:t>Chromosomes within the nucleus were identified as the repositories of genetic information.</a:t>
            </a:r>
          </a:p>
          <a:p>
            <a:r>
              <a:rPr lang="en-US" altLang="en-US" sz="2800"/>
              <a:t>Deoxyrobionucleic acid [DNA] was eventually identified in the 1940s-1950s as the carrier of genetic information.</a:t>
            </a:r>
          </a:p>
          <a:p>
            <a:endParaRPr lang="en-US" altLang="en-US" sz="2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E2F8FEBF-47D8-4B59-814A-A4C26F4817A6}" type="slidenum">
              <a:rPr lang="en-US" altLang="en-US"/>
              <a:pPr/>
              <a:t>20</a:t>
            </a:fld>
            <a:endParaRPr lang="en-US" altLang="en-US"/>
          </a:p>
        </p:txBody>
      </p:sp>
      <p:sp>
        <p:nvSpPr>
          <p:cNvPr id="357378" name="Rectangle 2"/>
          <p:cNvSpPr>
            <a:spLocks noGrp="1" noChangeArrowheads="1"/>
          </p:cNvSpPr>
          <p:nvPr>
            <p:ph type="title"/>
          </p:nvPr>
        </p:nvSpPr>
        <p:spPr/>
        <p:txBody>
          <a:bodyPr/>
          <a:lstStyle/>
          <a:p>
            <a:endParaRPr lang="en-US" altLang="en-US"/>
          </a:p>
        </p:txBody>
      </p:sp>
      <p:sp>
        <p:nvSpPr>
          <p:cNvPr id="357379" name="Rectangle 3"/>
          <p:cNvSpPr>
            <a:spLocks noGrp="1" noChangeArrowheads="1"/>
          </p:cNvSpPr>
          <p:nvPr>
            <p:ph type="body" idx="1"/>
          </p:nvPr>
        </p:nvSpPr>
        <p:spPr/>
        <p:txBody>
          <a:bodyPr/>
          <a:lstStyle/>
          <a:p>
            <a:r>
              <a:rPr lang="en-US" altLang="en-US" sz="2400"/>
              <a:t>“Melting” DNA separates the two helical chains by disrupting the hydrogen bonds between bases.</a:t>
            </a:r>
          </a:p>
          <a:p>
            <a:r>
              <a:rPr lang="en-US" altLang="en-US" sz="2400"/>
              <a:t>At the “melting temperature” (T</a:t>
            </a:r>
            <a:r>
              <a:rPr lang="en-US" altLang="en-US" sz="2400" baseline="-25000"/>
              <a:t>m</a:t>
            </a:r>
            <a:r>
              <a:rPr lang="en-US" altLang="en-US" sz="2400"/>
              <a:t>), the bases separate and “unstack.”  This results in increased absorption of UV light:</a:t>
            </a:r>
            <a:r>
              <a:rPr lang="en-US" altLang="en-US"/>
              <a:t>  </a:t>
            </a:r>
          </a:p>
        </p:txBody>
      </p:sp>
      <p:pic>
        <p:nvPicPr>
          <p:cNvPr id="3573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63" y="2590800"/>
            <a:ext cx="3217862"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573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590800"/>
            <a:ext cx="3763963" cy="3887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F8D032E-4A8B-4D8A-AE01-554596E2E4B8}" type="slidenum">
              <a:rPr lang="en-US" altLang="en-US"/>
              <a:pPr/>
              <a:t>21</a:t>
            </a:fld>
            <a:endParaRPr lang="en-US" altLang="en-US"/>
          </a:p>
        </p:txBody>
      </p:sp>
      <p:sp>
        <p:nvSpPr>
          <p:cNvPr id="358402" name="Rectangle 2"/>
          <p:cNvSpPr>
            <a:spLocks noGrp="1" noChangeArrowheads="1"/>
          </p:cNvSpPr>
          <p:nvPr>
            <p:ph type="title"/>
          </p:nvPr>
        </p:nvSpPr>
        <p:spPr/>
        <p:txBody>
          <a:bodyPr/>
          <a:lstStyle/>
          <a:p>
            <a:endParaRPr lang="en-US" altLang="en-US"/>
          </a:p>
        </p:txBody>
      </p:sp>
      <p:sp>
        <p:nvSpPr>
          <p:cNvPr id="358403" name="Rectangle 3"/>
          <p:cNvSpPr>
            <a:spLocks noGrp="1" noChangeArrowheads="1"/>
          </p:cNvSpPr>
          <p:nvPr>
            <p:ph type="body" idx="1"/>
          </p:nvPr>
        </p:nvSpPr>
        <p:spPr/>
        <p:txBody>
          <a:bodyPr/>
          <a:lstStyle/>
          <a:p>
            <a:pPr>
              <a:buFontTx/>
              <a:buNone/>
            </a:pPr>
            <a:r>
              <a:rPr lang="en-US" altLang="en-US"/>
              <a:t>Generally, the type of bases contained in DNA affects the T</a:t>
            </a:r>
            <a:r>
              <a:rPr lang="en-US" altLang="en-US" baseline="-25000"/>
              <a:t>m</a:t>
            </a:r>
            <a:r>
              <a:rPr lang="en-US" altLang="en-US"/>
              <a:t>.</a:t>
            </a:r>
          </a:p>
          <a:p>
            <a:pPr>
              <a:buFontTx/>
              <a:buNone/>
            </a:pPr>
            <a:endParaRPr lang="en-US" altLang="en-US" i="1"/>
          </a:p>
          <a:p>
            <a:pPr>
              <a:buFontTx/>
              <a:buNone/>
            </a:pPr>
            <a:r>
              <a:rPr lang="en-US" altLang="en-US" i="1"/>
              <a:t>Question:</a:t>
            </a:r>
          </a:p>
          <a:p>
            <a:pPr>
              <a:buFontTx/>
              <a:buNone/>
            </a:pPr>
            <a:r>
              <a:rPr lang="en-US" altLang="en-US"/>
              <a:t>	</a:t>
            </a:r>
            <a:r>
              <a:rPr lang="en-US" altLang="en-US" i="1">
                <a:solidFill>
                  <a:srgbClr val="0000FF"/>
                </a:solidFill>
              </a:rPr>
              <a:t>Higher contents of which base pairs (A/T) or (G/C) in a segment of DNA would </a:t>
            </a:r>
            <a:r>
              <a:rPr lang="en-US" altLang="en-US" i="1" u="sng">
                <a:solidFill>
                  <a:srgbClr val="0000FF"/>
                </a:solidFill>
              </a:rPr>
              <a:t>INCREASE</a:t>
            </a:r>
            <a:r>
              <a:rPr lang="en-US" altLang="en-US" i="1">
                <a:solidFill>
                  <a:srgbClr val="0000FF"/>
                </a:solidFill>
              </a:rPr>
              <a:t> T</a:t>
            </a:r>
            <a:r>
              <a:rPr lang="en-US" altLang="en-US" i="1" baseline="-25000">
                <a:solidFill>
                  <a:srgbClr val="0000FF"/>
                </a:solidFill>
              </a:rPr>
              <a:t>m</a:t>
            </a:r>
            <a:r>
              <a:rPr lang="en-US" altLang="en-US" i="1">
                <a:solidFill>
                  <a:srgbClr val="0000FF"/>
                </a:solidFill>
              </a:rPr>
              <a:t>?</a:t>
            </a:r>
          </a:p>
          <a:p>
            <a:pPr>
              <a:buFontTx/>
              <a:buNone/>
            </a:pPr>
            <a:endParaRPr lang="en-US" altLang="en-US" i="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86479882-50FD-4B61-9BF6-6FBCFB07C4B1}" type="slidenum">
              <a:rPr lang="en-US" altLang="en-US"/>
              <a:pPr/>
              <a:t>22</a:t>
            </a:fld>
            <a:endParaRPr lang="en-US" altLang="en-US"/>
          </a:p>
        </p:txBody>
      </p:sp>
      <p:sp>
        <p:nvSpPr>
          <p:cNvPr id="382978" name="Rectangle 2"/>
          <p:cNvSpPr>
            <a:spLocks noGrp="1" noChangeArrowheads="1"/>
          </p:cNvSpPr>
          <p:nvPr>
            <p:ph type="title"/>
          </p:nvPr>
        </p:nvSpPr>
        <p:spPr/>
        <p:txBody>
          <a:bodyPr/>
          <a:lstStyle/>
          <a:p>
            <a:endParaRPr lang="en-US" altLang="en-US"/>
          </a:p>
        </p:txBody>
      </p:sp>
      <p:sp>
        <p:nvSpPr>
          <p:cNvPr id="382979" name="Rectangle 3"/>
          <p:cNvSpPr>
            <a:spLocks noGrp="1" noChangeArrowheads="1"/>
          </p:cNvSpPr>
          <p:nvPr>
            <p:ph type="body" idx="1"/>
          </p:nvPr>
        </p:nvSpPr>
        <p:spPr/>
        <p:txBody>
          <a:bodyPr/>
          <a:lstStyle/>
          <a:p>
            <a:pPr>
              <a:buFontTx/>
              <a:buNone/>
            </a:pPr>
            <a:r>
              <a:rPr lang="en-US" altLang="en-US"/>
              <a:t>Generally, the type of bases contained in DNA affects the T</a:t>
            </a:r>
            <a:r>
              <a:rPr lang="en-US" altLang="en-US" baseline="-25000"/>
              <a:t>m</a:t>
            </a:r>
            <a:r>
              <a:rPr lang="en-US" altLang="en-US"/>
              <a:t>.</a:t>
            </a:r>
          </a:p>
          <a:p>
            <a:pPr>
              <a:buFontTx/>
              <a:buNone/>
            </a:pPr>
            <a:endParaRPr lang="en-US" altLang="en-US" i="1"/>
          </a:p>
          <a:p>
            <a:pPr>
              <a:buFontTx/>
              <a:buNone/>
            </a:pPr>
            <a:r>
              <a:rPr lang="en-US" altLang="en-US" i="1"/>
              <a:t>Question:</a:t>
            </a:r>
          </a:p>
          <a:p>
            <a:pPr>
              <a:buFontTx/>
              <a:buNone/>
            </a:pPr>
            <a:r>
              <a:rPr lang="en-US" altLang="en-US"/>
              <a:t>	</a:t>
            </a:r>
            <a:r>
              <a:rPr lang="en-US" altLang="en-US" i="1">
                <a:solidFill>
                  <a:srgbClr val="0000FF"/>
                </a:solidFill>
              </a:rPr>
              <a:t>Higher contents of which base pairs (A/T) or (G/C) in a segment of DNA would </a:t>
            </a:r>
            <a:r>
              <a:rPr lang="en-US" altLang="en-US" i="1" u="sng">
                <a:solidFill>
                  <a:srgbClr val="0000FF"/>
                </a:solidFill>
              </a:rPr>
              <a:t>INCREASE</a:t>
            </a:r>
            <a:r>
              <a:rPr lang="en-US" altLang="en-US" i="1">
                <a:solidFill>
                  <a:srgbClr val="0000FF"/>
                </a:solidFill>
              </a:rPr>
              <a:t> T</a:t>
            </a:r>
            <a:r>
              <a:rPr lang="en-US" altLang="en-US" i="1" baseline="-25000">
                <a:solidFill>
                  <a:srgbClr val="0000FF"/>
                </a:solidFill>
              </a:rPr>
              <a:t>m</a:t>
            </a:r>
            <a:r>
              <a:rPr lang="en-US" altLang="en-US" i="1">
                <a:solidFill>
                  <a:srgbClr val="0000FF"/>
                </a:solidFill>
              </a:rPr>
              <a:t>?</a:t>
            </a:r>
          </a:p>
          <a:p>
            <a:pPr>
              <a:buFontTx/>
              <a:buNone/>
            </a:pPr>
            <a:r>
              <a:rPr lang="en-US" altLang="en-US" i="1"/>
              <a:t>Answer:</a:t>
            </a:r>
          </a:p>
          <a:p>
            <a:pPr>
              <a:buFontTx/>
              <a:buNone/>
            </a:pPr>
            <a:r>
              <a:rPr lang="en-US" altLang="en-US" i="1"/>
              <a:t>	Increased numbers of G/C pairs increase T</a:t>
            </a:r>
            <a:r>
              <a:rPr lang="en-US" altLang="en-US" i="1" baseline="-25000"/>
              <a:t>m</a:t>
            </a:r>
            <a:r>
              <a:rPr lang="en-US" altLang="en-US" i="1"/>
              <a:t>, due to increased hydrogen-bonding.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ltLang="en-US"/>
              <a:t>Biochemistry 3070 – Nucleic Acids</a:t>
            </a:r>
          </a:p>
        </p:txBody>
      </p:sp>
      <p:sp>
        <p:nvSpPr>
          <p:cNvPr id="7" name="Slide Number Placeholder 6"/>
          <p:cNvSpPr>
            <a:spLocks noGrp="1"/>
          </p:cNvSpPr>
          <p:nvPr>
            <p:ph type="sldNum" sz="quarter" idx="11"/>
          </p:nvPr>
        </p:nvSpPr>
        <p:spPr/>
        <p:txBody>
          <a:bodyPr/>
          <a:lstStyle/>
          <a:p>
            <a:fld id="{4807DD86-8D7B-4393-9C1D-A54DD8011BBB}" type="slidenum">
              <a:rPr lang="en-US" altLang="en-US"/>
              <a:pPr/>
              <a:t>23</a:t>
            </a:fld>
            <a:endParaRPr lang="en-US" altLang="en-US"/>
          </a:p>
        </p:txBody>
      </p:sp>
      <p:sp>
        <p:nvSpPr>
          <p:cNvPr id="394242" name="Rectangle 2"/>
          <p:cNvSpPr>
            <a:spLocks noGrp="1" noChangeArrowheads="1"/>
          </p:cNvSpPr>
          <p:nvPr>
            <p:ph type="title"/>
          </p:nvPr>
        </p:nvSpPr>
        <p:spPr/>
        <p:txBody>
          <a:bodyPr/>
          <a:lstStyle/>
          <a:p>
            <a:r>
              <a:rPr lang="en-US" altLang="en-US" sz="1400"/>
              <a:t>DNA Shapes</a:t>
            </a:r>
          </a:p>
        </p:txBody>
      </p:sp>
      <p:sp>
        <p:nvSpPr>
          <p:cNvPr id="394243" name="Rectangle 3"/>
          <p:cNvSpPr>
            <a:spLocks noGrp="1" noChangeArrowheads="1"/>
          </p:cNvSpPr>
          <p:nvPr>
            <p:ph type="body" sz="half" idx="1"/>
          </p:nvPr>
        </p:nvSpPr>
        <p:spPr>
          <a:xfrm>
            <a:off x="228600" y="533400"/>
            <a:ext cx="4724400" cy="5592763"/>
          </a:xfrm>
        </p:spPr>
        <p:txBody>
          <a:bodyPr/>
          <a:lstStyle/>
          <a:p>
            <a:r>
              <a:rPr lang="en-US" altLang="en-US" sz="2800"/>
              <a:t>Some DNA Molecules are Circular (no “end” to the double helix.)</a:t>
            </a:r>
          </a:p>
          <a:p>
            <a:r>
              <a:rPr lang="en-US" altLang="en-US" sz="2800"/>
              <a:t>For example, many bacterial plasmids are composed of circular DNA.</a:t>
            </a:r>
          </a:p>
          <a:p>
            <a:r>
              <a:rPr lang="en-US" altLang="en-US" sz="2800"/>
              <a:t>Circular DNA can be “relaxed” or “supercoiled.”</a:t>
            </a:r>
          </a:p>
          <a:p>
            <a:r>
              <a:rPr lang="en-US" altLang="en-US" sz="2800"/>
              <a:t>Supercoiled DNA has a much more compact shape.</a:t>
            </a:r>
          </a:p>
          <a:p>
            <a:endParaRPr lang="en-US" altLang="en-US" sz="2800"/>
          </a:p>
        </p:txBody>
      </p:sp>
      <p:pic>
        <p:nvPicPr>
          <p:cNvPr id="39424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953000" y="228600"/>
            <a:ext cx="3884613" cy="416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4246" name="Picture 6"/>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800600" y="4495800"/>
            <a:ext cx="4038600" cy="180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A6836491-BE90-481E-A315-2BDFA630E97A}" type="slidenum">
              <a:rPr lang="en-US" altLang="en-US"/>
              <a:pPr/>
              <a:t>24</a:t>
            </a:fld>
            <a:endParaRPr lang="en-US" altLang="en-US"/>
          </a:p>
        </p:txBody>
      </p:sp>
      <p:sp>
        <p:nvSpPr>
          <p:cNvPr id="397314" name="Rectangle 2"/>
          <p:cNvSpPr>
            <a:spLocks noGrp="1" noChangeArrowheads="1"/>
          </p:cNvSpPr>
          <p:nvPr>
            <p:ph type="title"/>
          </p:nvPr>
        </p:nvSpPr>
        <p:spPr/>
        <p:txBody>
          <a:bodyPr/>
          <a:lstStyle/>
          <a:p>
            <a:r>
              <a:rPr lang="en-US" altLang="en-US" sz="1400"/>
              <a:t>Chromatin Structure: DNA, Histones &amp; Nucleosomes</a:t>
            </a:r>
          </a:p>
        </p:txBody>
      </p:sp>
      <p:sp>
        <p:nvSpPr>
          <p:cNvPr id="397315" name="Rectangle 3"/>
          <p:cNvSpPr>
            <a:spLocks noGrp="1" noChangeArrowheads="1"/>
          </p:cNvSpPr>
          <p:nvPr>
            <p:ph type="body" sz="half" idx="1"/>
          </p:nvPr>
        </p:nvSpPr>
        <p:spPr>
          <a:xfrm>
            <a:off x="457200" y="533400"/>
            <a:ext cx="8305800" cy="1981200"/>
          </a:xfrm>
        </p:spPr>
        <p:txBody>
          <a:bodyPr/>
          <a:lstStyle/>
          <a:p>
            <a:r>
              <a:rPr lang="en-US" altLang="en-US" sz="2800"/>
              <a:t>DNA in chromosomes is tightly bound to proteins called “</a:t>
            </a:r>
            <a:r>
              <a:rPr lang="en-US" altLang="en-US" sz="2800" i="1">
                <a:solidFill>
                  <a:srgbClr val="0000FF"/>
                </a:solidFill>
              </a:rPr>
              <a:t>histones</a:t>
            </a:r>
            <a:r>
              <a:rPr lang="en-US" altLang="en-US" sz="2800" i="1"/>
              <a:t>.</a:t>
            </a:r>
            <a:r>
              <a:rPr lang="en-US" altLang="en-US" sz="2800"/>
              <a:t>”</a:t>
            </a:r>
          </a:p>
          <a:p>
            <a:r>
              <a:rPr lang="en-US" altLang="en-US" sz="2800"/>
              <a:t>Histone octamers surrounded by about 200 base pairs of DNA form units called “</a:t>
            </a:r>
            <a:r>
              <a:rPr lang="en-US" altLang="en-US" sz="2800" i="1">
                <a:solidFill>
                  <a:srgbClr val="0000FF"/>
                </a:solidFill>
              </a:rPr>
              <a:t>nucleosomes</a:t>
            </a:r>
            <a:r>
              <a:rPr lang="en-US" altLang="en-US" sz="2800" i="1"/>
              <a:t>.</a:t>
            </a:r>
            <a:r>
              <a:rPr lang="en-US" altLang="en-US" sz="2800"/>
              <a:t>”</a:t>
            </a:r>
          </a:p>
        </p:txBody>
      </p:sp>
      <p:pic>
        <p:nvPicPr>
          <p:cNvPr id="39731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2667000"/>
            <a:ext cx="7010400" cy="3706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F79199AD-D2A7-4E72-8981-D4147C08982D}" type="slidenum">
              <a:rPr lang="en-US" altLang="en-US"/>
              <a:pPr/>
              <a:t>25</a:t>
            </a:fld>
            <a:endParaRPr lang="en-US" altLang="en-US"/>
          </a:p>
        </p:txBody>
      </p:sp>
      <p:sp>
        <p:nvSpPr>
          <p:cNvPr id="399365" name="Rectangle 5"/>
          <p:cNvSpPr>
            <a:spLocks noGrp="1" noChangeArrowheads="1"/>
          </p:cNvSpPr>
          <p:nvPr>
            <p:ph type="title"/>
          </p:nvPr>
        </p:nvSpPr>
        <p:spPr/>
        <p:txBody>
          <a:bodyPr/>
          <a:lstStyle/>
          <a:p>
            <a:r>
              <a:rPr lang="en-US" altLang="en-US" sz="1400"/>
              <a:t>DNA, Histones, &amp; Nucleosomes</a:t>
            </a:r>
          </a:p>
        </p:txBody>
      </p:sp>
      <p:pic>
        <p:nvPicPr>
          <p:cNvPr id="39936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00200"/>
            <a:ext cx="8229600" cy="3386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B43A3A63-8435-460D-A7AA-7654C51281BE}" type="slidenum">
              <a:rPr lang="en-US" altLang="en-US"/>
              <a:pPr/>
              <a:t>26</a:t>
            </a:fld>
            <a:endParaRPr lang="en-US" altLang="en-US"/>
          </a:p>
        </p:txBody>
      </p:sp>
      <p:sp>
        <p:nvSpPr>
          <p:cNvPr id="401410" name="Rectangle 2"/>
          <p:cNvSpPr>
            <a:spLocks noGrp="1" noChangeArrowheads="1"/>
          </p:cNvSpPr>
          <p:nvPr>
            <p:ph type="title"/>
          </p:nvPr>
        </p:nvSpPr>
        <p:spPr/>
        <p:txBody>
          <a:bodyPr/>
          <a:lstStyle/>
          <a:p>
            <a:r>
              <a:rPr lang="en-US" altLang="en-US" sz="1400"/>
              <a:t>Chromatin Structure: DNA, Histones &amp; Nucleosomes</a:t>
            </a:r>
          </a:p>
        </p:txBody>
      </p:sp>
      <p:pic>
        <p:nvPicPr>
          <p:cNvPr id="40141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0" y="609600"/>
            <a:ext cx="3400425"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1414" name="Text Box 6"/>
          <p:cNvSpPr txBox="1">
            <a:spLocks noChangeArrowheads="1"/>
          </p:cNvSpPr>
          <p:nvPr/>
        </p:nvSpPr>
        <p:spPr bwMode="auto">
          <a:xfrm>
            <a:off x="457200" y="762000"/>
            <a:ext cx="472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01415" name="Text Box 7"/>
          <p:cNvSpPr txBox="1">
            <a:spLocks noChangeArrowheads="1"/>
          </p:cNvSpPr>
          <p:nvPr/>
        </p:nvSpPr>
        <p:spPr bwMode="auto">
          <a:xfrm>
            <a:off x="609600" y="1066800"/>
            <a:ext cx="44958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0"/>
              <a:t>Chromatin is a tightly-packaged, highly-ordered structure of repeating nucleosomes.</a:t>
            </a:r>
          </a:p>
          <a:p>
            <a:pPr>
              <a:spcBef>
                <a:spcPct val="50000"/>
              </a:spcBef>
            </a:pPr>
            <a:r>
              <a:rPr lang="en-US" altLang="en-US" sz="3200" b="0"/>
              <a:t>The resulting structure is a helical array, containing about six nucleosomes per turn of the helix.</a:t>
            </a:r>
          </a:p>
        </p:txBody>
      </p:sp>
      <p:sp>
        <p:nvSpPr>
          <p:cNvPr id="401416" name="Text Box 8"/>
          <p:cNvSpPr txBox="1">
            <a:spLocks noChangeArrowheads="1"/>
          </p:cNvSpPr>
          <p:nvPr/>
        </p:nvSpPr>
        <p:spPr bwMode="auto">
          <a:xfrm>
            <a:off x="6172200" y="63246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t>Stryer, Chapter 31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E7E43CFC-54E7-4C56-BAB9-4DB9D607A279}" type="slidenum">
              <a:rPr lang="en-US" altLang="en-US"/>
              <a:pPr/>
              <a:t>27</a:t>
            </a:fld>
            <a:endParaRPr lang="en-US" altLang="en-US"/>
          </a:p>
        </p:txBody>
      </p:sp>
      <p:sp>
        <p:nvSpPr>
          <p:cNvPr id="355330" name="Rectangle 2"/>
          <p:cNvSpPr>
            <a:spLocks noGrp="1" noChangeArrowheads="1"/>
          </p:cNvSpPr>
          <p:nvPr>
            <p:ph type="title"/>
          </p:nvPr>
        </p:nvSpPr>
        <p:spPr/>
        <p:txBody>
          <a:bodyPr/>
          <a:lstStyle/>
          <a:p>
            <a:endParaRPr lang="en-US" altLang="en-US"/>
          </a:p>
        </p:txBody>
      </p:sp>
      <p:sp>
        <p:nvSpPr>
          <p:cNvPr id="355331" name="Rectangle 3"/>
          <p:cNvSpPr>
            <a:spLocks noGrp="1" noChangeArrowheads="1"/>
          </p:cNvSpPr>
          <p:nvPr>
            <p:ph type="body" idx="1"/>
          </p:nvPr>
        </p:nvSpPr>
        <p:spPr/>
        <p:txBody>
          <a:bodyPr/>
          <a:lstStyle/>
          <a:p>
            <a:pPr>
              <a:buFontTx/>
              <a:buNone/>
            </a:pPr>
            <a:r>
              <a:rPr lang="en-US" altLang="en-US" i="1"/>
              <a:t>Semi-conservative replication of DNA:</a:t>
            </a:r>
          </a:p>
          <a:p>
            <a:r>
              <a:rPr lang="en-US" altLang="en-US" sz="2800" i="1"/>
              <a:t>Matthew Messelson &amp; Franklin Stahl utilized “heavy,” </a:t>
            </a:r>
            <a:r>
              <a:rPr lang="en-US" altLang="en-US" sz="2800" i="1" baseline="30000"/>
              <a:t>15</a:t>
            </a:r>
            <a:r>
              <a:rPr lang="en-US" altLang="en-US" sz="2800" i="1"/>
              <a:t>N-labeled DNA to demonstrate semi-conservative replication.</a:t>
            </a:r>
          </a:p>
          <a:p>
            <a:r>
              <a:rPr lang="en-US" altLang="en-US" sz="2800" i="1"/>
              <a:t>Density-gradient centrifugation separates the “heavy” and “light” DNA strands:</a:t>
            </a:r>
          </a:p>
        </p:txBody>
      </p:sp>
      <p:pic>
        <p:nvPicPr>
          <p:cNvPr id="3553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733800"/>
            <a:ext cx="3865563" cy="2532063"/>
          </a:xfrm>
          <a:prstGeom prst="rect">
            <a:avLst/>
          </a:prstGeom>
          <a:noFill/>
          <a:extLst>
            <a:ext uri="{909E8E84-426E-40DD-AFC4-6F175D3DCCD1}">
              <a14:hiddenFill xmlns:a14="http://schemas.microsoft.com/office/drawing/2010/main">
                <a:solidFill>
                  <a:srgbClr val="FFFFFF"/>
                </a:solidFill>
              </a14:hiddenFill>
            </a:ext>
          </a:extLst>
        </p:spPr>
      </p:pic>
      <p:pic>
        <p:nvPicPr>
          <p:cNvPr id="3553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733800"/>
            <a:ext cx="3581400" cy="252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CAE9DFD6-40CF-4B42-B92B-E299DE5381F8}" type="slidenum">
              <a:rPr lang="en-US" altLang="en-US"/>
              <a:pPr/>
              <a:t>28</a:t>
            </a:fld>
            <a:endParaRPr lang="en-US" altLang="en-US"/>
          </a:p>
        </p:txBody>
      </p:sp>
      <p:sp>
        <p:nvSpPr>
          <p:cNvPr id="356354" name="Rectangle 2"/>
          <p:cNvSpPr>
            <a:spLocks noGrp="1" noChangeArrowheads="1"/>
          </p:cNvSpPr>
          <p:nvPr>
            <p:ph type="title"/>
          </p:nvPr>
        </p:nvSpPr>
        <p:spPr/>
        <p:txBody>
          <a:bodyPr/>
          <a:lstStyle/>
          <a:p>
            <a:endParaRPr lang="en-US" altLang="en-US"/>
          </a:p>
        </p:txBody>
      </p:sp>
      <p:sp>
        <p:nvSpPr>
          <p:cNvPr id="356355" name="Rectangle 3"/>
          <p:cNvSpPr>
            <a:spLocks noGrp="1" noChangeArrowheads="1"/>
          </p:cNvSpPr>
          <p:nvPr>
            <p:ph type="body" idx="1"/>
          </p:nvPr>
        </p:nvSpPr>
        <p:spPr>
          <a:xfrm>
            <a:off x="457200" y="228600"/>
            <a:ext cx="8229600" cy="5897563"/>
          </a:xfrm>
        </p:spPr>
        <p:txBody>
          <a:bodyPr/>
          <a:lstStyle/>
          <a:p>
            <a:pPr>
              <a:buFontTx/>
              <a:buNone/>
            </a:pPr>
            <a:r>
              <a:rPr lang="en-US" altLang="en-US" sz="2000" i="1"/>
              <a:t>Meselson &amp; Stahl’s Experiment</a:t>
            </a:r>
          </a:p>
        </p:txBody>
      </p:sp>
      <p:pic>
        <p:nvPicPr>
          <p:cNvPr id="356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1577975"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56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1939925"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563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38200"/>
            <a:ext cx="2825750" cy="5564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D1D48447-0135-404D-9D8B-BF5B065D141C}" type="slidenum">
              <a:rPr lang="en-US" altLang="en-US"/>
              <a:pPr/>
              <a:t>29</a:t>
            </a:fld>
            <a:endParaRPr lang="en-US" altLang="en-US"/>
          </a:p>
        </p:txBody>
      </p:sp>
      <p:sp>
        <p:nvSpPr>
          <p:cNvPr id="411650" name="Rectangle 2"/>
          <p:cNvSpPr>
            <a:spLocks noGrp="1" noChangeArrowheads="1"/>
          </p:cNvSpPr>
          <p:nvPr>
            <p:ph type="title"/>
          </p:nvPr>
        </p:nvSpPr>
        <p:spPr/>
        <p:txBody>
          <a:bodyPr/>
          <a:lstStyle/>
          <a:p>
            <a:r>
              <a:rPr lang="en-US" altLang="en-US" sz="1600"/>
              <a:t>DNA Replication Mechanism</a:t>
            </a:r>
          </a:p>
        </p:txBody>
      </p:sp>
      <p:sp>
        <p:nvSpPr>
          <p:cNvPr id="411651" name="Rectangle 3"/>
          <p:cNvSpPr>
            <a:spLocks noGrp="1" noChangeArrowheads="1"/>
          </p:cNvSpPr>
          <p:nvPr>
            <p:ph type="body" idx="1"/>
          </p:nvPr>
        </p:nvSpPr>
        <p:spPr>
          <a:xfrm>
            <a:off x="457200" y="533400"/>
            <a:ext cx="8229600" cy="5257800"/>
          </a:xfrm>
        </p:spPr>
        <p:txBody>
          <a:bodyPr/>
          <a:lstStyle/>
          <a:p>
            <a:pPr>
              <a:lnSpc>
                <a:spcPct val="90000"/>
              </a:lnSpc>
              <a:buFontTx/>
              <a:buNone/>
            </a:pPr>
            <a:r>
              <a:rPr lang="en-US" altLang="en-US"/>
              <a:t>Semi-conservative replication uses one strand from the parental duplex as a template to direct the synthesis of a new complementary strand in the daughter DNA.</a:t>
            </a:r>
          </a:p>
          <a:p>
            <a:pPr>
              <a:lnSpc>
                <a:spcPct val="90000"/>
              </a:lnSpc>
              <a:buFontTx/>
              <a:buNone/>
            </a:pPr>
            <a:r>
              <a:rPr lang="en-US" altLang="en-US"/>
              <a:t>Free deoxynucleoside-5’-triphosphates (dATP, dGTP, dTTP, and dCTP) form complementary base pairs to the template.</a:t>
            </a:r>
          </a:p>
          <a:p>
            <a:pPr>
              <a:lnSpc>
                <a:spcPct val="90000"/>
              </a:lnSpc>
              <a:buFontTx/>
              <a:buNone/>
            </a:pPr>
            <a:r>
              <a:rPr lang="en-US" altLang="en-US"/>
              <a:t>Polymerization of the new chain is catalyzed by a special enzyme, “</a:t>
            </a:r>
            <a:r>
              <a:rPr lang="en-US" altLang="en-US" i="1">
                <a:solidFill>
                  <a:srgbClr val="0000FF"/>
                </a:solidFill>
              </a:rPr>
              <a:t>DNA Polymerase,</a:t>
            </a:r>
            <a:r>
              <a:rPr lang="en-US" altLang="en-US"/>
              <a:t>” which forms new phosphodiester linkages.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D7005507-E2AE-4DC7-AD83-405FC3D2A217}" type="slidenum">
              <a:rPr lang="en-US" altLang="en-US"/>
              <a:pPr/>
              <a:t>3</a:t>
            </a:fld>
            <a:endParaRPr lang="en-US" altLang="en-US"/>
          </a:p>
        </p:txBody>
      </p:sp>
      <p:sp>
        <p:nvSpPr>
          <p:cNvPr id="376834" name="Rectangle 2"/>
          <p:cNvSpPr>
            <a:spLocks noGrp="1" noChangeArrowheads="1"/>
          </p:cNvSpPr>
          <p:nvPr>
            <p:ph type="title"/>
          </p:nvPr>
        </p:nvSpPr>
        <p:spPr>
          <a:xfrm>
            <a:off x="457200" y="152400"/>
            <a:ext cx="7848600" cy="838200"/>
          </a:xfrm>
        </p:spPr>
        <p:txBody>
          <a:bodyPr/>
          <a:lstStyle/>
          <a:p>
            <a:r>
              <a:rPr lang="en-US" altLang="en-US" sz="1400"/>
              <a:t>Indian muntjak (red) and human (green)  chromosomes:</a:t>
            </a:r>
          </a:p>
        </p:txBody>
      </p:sp>
      <p:pic>
        <p:nvPicPr>
          <p:cNvPr id="37683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28800" y="882650"/>
            <a:ext cx="6477000" cy="5721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ltLang="en-US"/>
              <a:t>Biochemistry 3070 – Nucleic Acids</a:t>
            </a:r>
          </a:p>
        </p:txBody>
      </p:sp>
      <p:sp>
        <p:nvSpPr>
          <p:cNvPr id="7" name="Slide Number Placeholder 6"/>
          <p:cNvSpPr>
            <a:spLocks noGrp="1"/>
          </p:cNvSpPr>
          <p:nvPr>
            <p:ph type="sldNum" sz="quarter" idx="11"/>
          </p:nvPr>
        </p:nvSpPr>
        <p:spPr/>
        <p:txBody>
          <a:bodyPr/>
          <a:lstStyle/>
          <a:p>
            <a:fld id="{9DF837D4-A346-4445-B164-25BB4A06113D}" type="slidenum">
              <a:rPr lang="en-US" altLang="en-US"/>
              <a:pPr/>
              <a:t>30</a:t>
            </a:fld>
            <a:endParaRPr lang="en-US" altLang="en-US"/>
          </a:p>
        </p:txBody>
      </p:sp>
      <p:sp>
        <p:nvSpPr>
          <p:cNvPr id="359426" name="Rectangle 2"/>
          <p:cNvSpPr>
            <a:spLocks noGrp="1" noChangeArrowheads="1"/>
          </p:cNvSpPr>
          <p:nvPr>
            <p:ph type="title"/>
          </p:nvPr>
        </p:nvSpPr>
        <p:spPr/>
        <p:txBody>
          <a:bodyPr/>
          <a:lstStyle/>
          <a:p>
            <a:r>
              <a:rPr lang="en-US" altLang="en-US"/>
              <a:t>DNA Replication Mechanism</a:t>
            </a:r>
          </a:p>
        </p:txBody>
      </p:sp>
      <p:sp>
        <p:nvSpPr>
          <p:cNvPr id="359427" name="Rectangle 3"/>
          <p:cNvSpPr>
            <a:spLocks noGrp="1" noChangeArrowheads="1"/>
          </p:cNvSpPr>
          <p:nvPr>
            <p:ph type="body" sz="half" idx="1"/>
          </p:nvPr>
        </p:nvSpPr>
        <p:spPr>
          <a:xfrm>
            <a:off x="381000" y="1143000"/>
            <a:ext cx="6248400" cy="4876800"/>
          </a:xfrm>
        </p:spPr>
        <p:txBody>
          <a:bodyPr/>
          <a:lstStyle/>
          <a:p>
            <a:r>
              <a:rPr lang="en-US" altLang="en-US" sz="2800"/>
              <a:t>DNA Polymerase was discovered by   Arthur Kornberg in 1955, just a few years after Watson &amp; Crick’s landmark  publication.</a:t>
            </a:r>
          </a:p>
          <a:p>
            <a:r>
              <a:rPr lang="en-US" altLang="en-US" sz="2800"/>
              <a:t>Kronberg was the first person to demonstrate DNA synthesis outside of a living cell.</a:t>
            </a:r>
          </a:p>
          <a:p>
            <a:r>
              <a:rPr lang="en-US" altLang="en-US" sz="2800"/>
              <a:t>He received the Nobel Prize in 1959.</a:t>
            </a:r>
          </a:p>
          <a:p>
            <a:endParaRPr lang="en-US" altLang="en-US" sz="2800"/>
          </a:p>
          <a:p>
            <a:endParaRPr lang="en-US" altLang="en-US" sz="2000"/>
          </a:p>
        </p:txBody>
      </p:sp>
      <p:pic>
        <p:nvPicPr>
          <p:cNvPr id="359428" name="Picture 4" descr="Arthur Kornber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934200" y="1447800"/>
            <a:ext cx="188595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9437" name="Text Box 13"/>
          <p:cNvSpPr txBox="1">
            <a:spLocks noChangeArrowheads="1"/>
          </p:cNvSpPr>
          <p:nvPr/>
        </p:nvSpPr>
        <p:spPr bwMode="auto">
          <a:xfrm>
            <a:off x="7467600" y="4343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1959</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397F3059-E157-42E2-9092-00D03E6723CB}" type="slidenum">
              <a:rPr lang="en-US" altLang="en-US"/>
              <a:pPr/>
              <a:t>31</a:t>
            </a:fld>
            <a:endParaRPr lang="en-US" altLang="en-US"/>
          </a:p>
        </p:txBody>
      </p:sp>
      <p:sp>
        <p:nvSpPr>
          <p:cNvPr id="360456" name="Rectangle 8"/>
          <p:cNvSpPr>
            <a:spLocks noGrp="1" noChangeArrowheads="1"/>
          </p:cNvSpPr>
          <p:nvPr>
            <p:ph type="title"/>
          </p:nvPr>
        </p:nvSpPr>
        <p:spPr/>
        <p:txBody>
          <a:bodyPr/>
          <a:lstStyle/>
          <a:p>
            <a:endParaRPr lang="en-US" altLang="en-US"/>
          </a:p>
        </p:txBody>
      </p:sp>
      <p:sp>
        <p:nvSpPr>
          <p:cNvPr id="360451" name="Rectangle 3"/>
          <p:cNvSpPr>
            <a:spLocks noGrp="1" noChangeArrowheads="1"/>
          </p:cNvSpPr>
          <p:nvPr>
            <p:ph type="body" sz="half" idx="1"/>
          </p:nvPr>
        </p:nvSpPr>
        <p:spPr>
          <a:xfrm>
            <a:off x="152400" y="4572000"/>
            <a:ext cx="8458200" cy="1600200"/>
          </a:xfrm>
        </p:spPr>
        <p:txBody>
          <a:bodyPr/>
          <a:lstStyle/>
          <a:p>
            <a:pPr>
              <a:lnSpc>
                <a:spcPct val="80000"/>
              </a:lnSpc>
              <a:buFontTx/>
              <a:buNone/>
            </a:pPr>
            <a:r>
              <a:rPr lang="en-US" altLang="en-US" sz="1600" b="1"/>
              <a:t>	Hugh A D'Andrade</a:t>
            </a:r>
          </a:p>
          <a:p>
            <a:pPr>
              <a:lnSpc>
                <a:spcPct val="80000"/>
              </a:lnSpc>
              <a:buFontTx/>
              <a:buNone/>
            </a:pPr>
            <a:r>
              <a:rPr lang="en-US" altLang="en-US" sz="1600" b="1"/>
              <a:t>	         Alejandro Zaffaroni, Ph.D.</a:t>
            </a:r>
          </a:p>
          <a:p>
            <a:pPr>
              <a:lnSpc>
                <a:spcPct val="80000"/>
              </a:lnSpc>
              <a:buFontTx/>
              <a:buNone/>
            </a:pPr>
            <a:r>
              <a:rPr lang="en-US" altLang="en-US" sz="1600" b="1"/>
              <a:t>	                     Arthur Kornberg, M.D.</a:t>
            </a:r>
            <a:r>
              <a:rPr lang="en-US" altLang="en-US" sz="1600"/>
              <a:t> 1959 Nobel Prize </a:t>
            </a:r>
            <a:endParaRPr lang="en-US" altLang="en-US" sz="1600" b="1"/>
          </a:p>
          <a:p>
            <a:pPr>
              <a:lnSpc>
                <a:spcPct val="80000"/>
              </a:lnSpc>
              <a:buFontTx/>
              <a:buNone/>
            </a:pPr>
            <a:r>
              <a:rPr lang="en-US" altLang="en-US" sz="1600" b="1"/>
              <a:t>	                                    Paul Berg, Ph.D.</a:t>
            </a:r>
            <a:r>
              <a:rPr lang="en-US" altLang="en-US" sz="1600"/>
              <a:t>, 1980 Nobel Prize </a:t>
            </a:r>
            <a:endParaRPr lang="en-US" altLang="en-US" sz="1600" b="1"/>
          </a:p>
          <a:p>
            <a:pPr>
              <a:lnSpc>
                <a:spcPct val="80000"/>
              </a:lnSpc>
              <a:buFontTx/>
              <a:buNone/>
            </a:pPr>
            <a:r>
              <a:rPr lang="en-US" altLang="en-US" sz="1600" b="1"/>
              <a:t>	                                                 Joseph L. Goldstein, M.D.</a:t>
            </a:r>
            <a:r>
              <a:rPr lang="en-US" altLang="en-US" sz="1600"/>
              <a:t>, 1985 Nobel Prize </a:t>
            </a:r>
            <a:endParaRPr lang="en-US" altLang="en-US" sz="1600" b="1"/>
          </a:p>
          <a:p>
            <a:pPr>
              <a:lnSpc>
                <a:spcPct val="80000"/>
              </a:lnSpc>
              <a:buFontTx/>
              <a:buNone/>
            </a:pPr>
            <a:r>
              <a:rPr lang="en-US" altLang="en-US" sz="1600" b="1"/>
              <a:t>	                                                              Har Gobind Khorana, Ph.D.</a:t>
            </a:r>
            <a:r>
              <a:rPr lang="en-US" altLang="en-US" sz="1600"/>
              <a:t>, 1968 Nobel Prize </a:t>
            </a:r>
          </a:p>
        </p:txBody>
      </p:sp>
      <p:pic>
        <p:nvPicPr>
          <p:cNvPr id="360455" name="Picture 7" descr="http://www.urmc.rochester.edu/Aab/mrb/images/5nobels.jpg"/>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a:xfrm>
            <a:off x="457200" y="179388"/>
            <a:ext cx="7924800" cy="4341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58" name="Rectangle 10"/>
          <p:cNvSpPr>
            <a:spLocks noChangeArrowheads="1"/>
          </p:cNvSpPr>
          <p:nvPr/>
        </p:nvSpPr>
        <p:spPr bwMode="auto">
          <a:xfrm>
            <a:off x="381000" y="6172200"/>
            <a:ext cx="792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0" i="1"/>
              <a:t>University of Rochester Medical Center – Dedication of the Arthur Kornberg Medical Research Building (~1999)</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0CF54E8B-68F1-4DA0-BF9F-AFC87E5F7B43}" type="slidenum">
              <a:rPr lang="en-US" altLang="en-US"/>
              <a:pPr/>
              <a:t>32</a:t>
            </a:fld>
            <a:endParaRPr lang="en-US" altLang="en-US"/>
          </a:p>
        </p:txBody>
      </p:sp>
      <p:sp>
        <p:nvSpPr>
          <p:cNvPr id="361477" name="Rectangle 5"/>
          <p:cNvSpPr>
            <a:spLocks noGrp="1" noChangeArrowheads="1"/>
          </p:cNvSpPr>
          <p:nvPr>
            <p:ph type="title"/>
          </p:nvPr>
        </p:nvSpPr>
        <p:spPr>
          <a:xfrm>
            <a:off x="304800" y="152400"/>
            <a:ext cx="8382000" cy="304800"/>
          </a:xfrm>
        </p:spPr>
        <p:txBody>
          <a:bodyPr/>
          <a:lstStyle/>
          <a:p>
            <a:r>
              <a:rPr lang="en-US" altLang="en-US" sz="1400"/>
              <a:t>DNA Replication Mechanism</a:t>
            </a:r>
          </a:p>
        </p:txBody>
      </p:sp>
      <p:pic>
        <p:nvPicPr>
          <p:cNvPr id="3614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133600"/>
            <a:ext cx="8229600" cy="427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1479" name="Text Box 7"/>
          <p:cNvSpPr txBox="1">
            <a:spLocks noChangeArrowheads="1"/>
          </p:cNvSpPr>
          <p:nvPr/>
        </p:nvSpPr>
        <p:spPr bwMode="auto">
          <a:xfrm>
            <a:off x="228600" y="533400"/>
            <a:ext cx="8763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000" b="0" i="1"/>
              <a:t> DNA-directed DNA polymerase catalyzes the elongation of a new DNA chain, using a complementary strand of DNA as its guide.</a:t>
            </a:r>
          </a:p>
          <a:p>
            <a:pPr>
              <a:spcBef>
                <a:spcPct val="50000"/>
              </a:spcBef>
              <a:buFontTx/>
              <a:buChar char="•"/>
            </a:pPr>
            <a:r>
              <a:rPr lang="en-US" altLang="en-US" sz="2000" b="0" i="1"/>
              <a:t> The reaction is a nucleophilic attack by the 3’- hydroxyl group of the primer on the innermost phosphorus atom of the deoxynucleoside triphosphate: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BEE59128-0A2C-4220-ADD6-D1865D04E192}" type="slidenum">
              <a:rPr lang="en-US" altLang="en-US"/>
              <a:pPr/>
              <a:t>33</a:t>
            </a:fld>
            <a:endParaRPr lang="en-US" altLang="en-US"/>
          </a:p>
        </p:txBody>
      </p:sp>
      <p:sp>
        <p:nvSpPr>
          <p:cNvPr id="362498" name="Rectangle 2"/>
          <p:cNvSpPr>
            <a:spLocks noGrp="1" noChangeArrowheads="1"/>
          </p:cNvSpPr>
          <p:nvPr>
            <p:ph type="title"/>
          </p:nvPr>
        </p:nvSpPr>
        <p:spPr/>
        <p:txBody>
          <a:bodyPr/>
          <a:lstStyle/>
          <a:p>
            <a:r>
              <a:rPr lang="en-US" altLang="en-US" sz="1400"/>
              <a:t>DNA Replication Mechanism</a:t>
            </a:r>
          </a:p>
        </p:txBody>
      </p:sp>
      <p:sp>
        <p:nvSpPr>
          <p:cNvPr id="362499" name="Rectangle 3"/>
          <p:cNvSpPr>
            <a:spLocks noGrp="1" noChangeArrowheads="1"/>
          </p:cNvSpPr>
          <p:nvPr>
            <p:ph type="body" idx="1"/>
          </p:nvPr>
        </p:nvSpPr>
        <p:spPr>
          <a:xfrm>
            <a:off x="457200" y="533400"/>
            <a:ext cx="8229600" cy="5943600"/>
          </a:xfrm>
        </p:spPr>
        <p:txBody>
          <a:bodyPr/>
          <a:lstStyle/>
          <a:p>
            <a:pPr>
              <a:lnSpc>
                <a:spcPct val="90000"/>
              </a:lnSpc>
              <a:buFontTx/>
              <a:buNone/>
            </a:pPr>
            <a:r>
              <a:rPr lang="en-US" altLang="en-US" sz="2400" u="sng"/>
              <a:t>Unique traits of Kornberg’s DNA Polymerase:</a:t>
            </a:r>
          </a:p>
          <a:p>
            <a:pPr>
              <a:lnSpc>
                <a:spcPct val="90000"/>
              </a:lnSpc>
            </a:pPr>
            <a:r>
              <a:rPr lang="en-US" altLang="en-US" sz="2400"/>
              <a:t>Polymerization occurs only in the 5’-&gt;3’ direction.</a:t>
            </a:r>
          </a:p>
          <a:p>
            <a:pPr>
              <a:lnSpc>
                <a:spcPct val="90000"/>
              </a:lnSpc>
            </a:pPr>
            <a:r>
              <a:rPr lang="en-US" altLang="en-US" sz="2400"/>
              <a:t>The enzyme is very specific and accurate:  Only correct complementary base pairs are added to the growing chain.  The preceding base pair must be correct for the enzyme to continue its formation of the next phosphodiester bond.</a:t>
            </a:r>
          </a:p>
          <a:p>
            <a:pPr>
              <a:lnSpc>
                <a:spcPct val="90000"/>
              </a:lnSpc>
            </a:pPr>
            <a:r>
              <a:rPr lang="en-US" altLang="en-US" sz="2400"/>
              <a:t>Mg</a:t>
            </a:r>
            <a:r>
              <a:rPr lang="en-US" altLang="en-US" sz="2400" baseline="30000"/>
              <a:t>2+</a:t>
            </a:r>
            <a:r>
              <a:rPr lang="en-US" altLang="en-US" sz="2400"/>
              <a:t> is required. </a:t>
            </a:r>
          </a:p>
          <a:p>
            <a:pPr>
              <a:lnSpc>
                <a:spcPct val="90000"/>
              </a:lnSpc>
            </a:pPr>
            <a:r>
              <a:rPr lang="en-US" altLang="en-US" sz="2400"/>
              <a:t>The enzyme is very fast:  The E.coli genome contains 4.8 million base pairs and is copied in less than 40 minutes. DNA polymerase (III) adds 1000 nucleotides/ second!</a:t>
            </a:r>
          </a:p>
          <a:p>
            <a:pPr>
              <a:lnSpc>
                <a:spcPct val="90000"/>
              </a:lnSpc>
            </a:pPr>
            <a:r>
              <a:rPr lang="en-US" altLang="en-US" sz="2400"/>
              <a:t>DNA Polymerase requires a </a:t>
            </a:r>
            <a:r>
              <a:rPr lang="en-US" altLang="en-US" sz="2400" b="1">
                <a:solidFill>
                  <a:srgbClr val="0000FF"/>
                </a:solidFill>
              </a:rPr>
              <a:t>primer strand</a:t>
            </a:r>
            <a:r>
              <a:rPr lang="en-US" altLang="en-US" sz="2400"/>
              <a:t> where polymerization is to begin.  This means that DNA polymerase must bind to a segment of double-stranded DNA and add new nucleotides to the end of the primer.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DE75C94C-68CF-40EA-A1EF-D00BB858C2C8}" type="slidenum">
              <a:rPr lang="en-US" altLang="en-US"/>
              <a:pPr/>
              <a:t>34</a:t>
            </a:fld>
            <a:endParaRPr lang="en-US" altLang="en-US"/>
          </a:p>
        </p:txBody>
      </p:sp>
      <p:sp>
        <p:nvSpPr>
          <p:cNvPr id="363522" name="Rectangle 2"/>
          <p:cNvSpPr>
            <a:spLocks noGrp="1" noChangeArrowheads="1"/>
          </p:cNvSpPr>
          <p:nvPr>
            <p:ph type="title"/>
          </p:nvPr>
        </p:nvSpPr>
        <p:spPr/>
        <p:txBody>
          <a:bodyPr/>
          <a:lstStyle/>
          <a:p>
            <a:r>
              <a:rPr lang="en-US" altLang="en-US" sz="1400"/>
              <a:t>DNA Replication Mechanism</a:t>
            </a:r>
          </a:p>
        </p:txBody>
      </p:sp>
      <p:sp>
        <p:nvSpPr>
          <p:cNvPr id="363523" name="Rectangle 3"/>
          <p:cNvSpPr>
            <a:spLocks noGrp="1" noChangeArrowheads="1"/>
          </p:cNvSpPr>
          <p:nvPr>
            <p:ph type="body" sz="half" idx="1"/>
          </p:nvPr>
        </p:nvSpPr>
        <p:spPr>
          <a:xfrm>
            <a:off x="381000" y="762000"/>
            <a:ext cx="4038600" cy="5592763"/>
          </a:xfrm>
        </p:spPr>
        <p:txBody>
          <a:bodyPr/>
          <a:lstStyle/>
          <a:p>
            <a:r>
              <a:rPr lang="en-US" altLang="en-US" sz="2200"/>
              <a:t>Primers for DNA synthesis are actually short, single-stranded RNA segments.</a:t>
            </a:r>
          </a:p>
          <a:p>
            <a:r>
              <a:rPr lang="en-US" altLang="en-US" sz="2200"/>
              <a:t>A specialized RNA polymerase called “</a:t>
            </a:r>
            <a:r>
              <a:rPr lang="en-US" altLang="en-US" sz="2200" b="1">
                <a:solidFill>
                  <a:srgbClr val="0000FF"/>
                </a:solidFill>
              </a:rPr>
              <a:t>primase</a:t>
            </a:r>
            <a:r>
              <a:rPr lang="en-US" altLang="en-US" sz="2200"/>
              <a:t>” synthesizes a short stretch of RNA (~ 5 nucleotides) that is complementary to the DNA template strand.</a:t>
            </a:r>
          </a:p>
          <a:p>
            <a:r>
              <a:rPr lang="en-US" altLang="en-US" sz="2200"/>
              <a:t>Later, the RNA primer is removed by the enzyme, “</a:t>
            </a:r>
            <a:r>
              <a:rPr lang="en-US" altLang="en-US" sz="2200" b="1">
                <a:solidFill>
                  <a:srgbClr val="0000FF"/>
                </a:solidFill>
              </a:rPr>
              <a:t>exonuclease</a:t>
            </a:r>
            <a:r>
              <a:rPr lang="en-US" altLang="en-US" sz="2200"/>
              <a:t>.” </a:t>
            </a:r>
          </a:p>
          <a:p>
            <a:r>
              <a:rPr lang="en-US" altLang="en-US" sz="2200"/>
              <a:t>Primers are powerful tools in modern biotechnology &amp; genetic engineering.</a:t>
            </a:r>
          </a:p>
        </p:txBody>
      </p:sp>
      <p:pic>
        <p:nvPicPr>
          <p:cNvPr id="363524"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495800" y="1447800"/>
            <a:ext cx="4495800" cy="4043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3526" name="Text Box 6"/>
          <p:cNvSpPr txBox="1">
            <a:spLocks noChangeArrowheads="1"/>
          </p:cNvSpPr>
          <p:nvPr/>
        </p:nvSpPr>
        <p:spPr bwMode="auto">
          <a:xfrm>
            <a:off x="7086600" y="57912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400" b="0" i="1"/>
              <a:t>Stryer, Chap 27</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BCD27C1F-374C-4BC7-83BC-7A11E016B7AB}" type="slidenum">
              <a:rPr lang="en-US" altLang="en-US"/>
              <a:pPr/>
              <a:t>35</a:t>
            </a:fld>
            <a:endParaRPr lang="en-US" altLang="en-US"/>
          </a:p>
        </p:txBody>
      </p:sp>
      <p:sp>
        <p:nvSpPr>
          <p:cNvPr id="364546" name="Rectangle 2"/>
          <p:cNvSpPr>
            <a:spLocks noGrp="1" noChangeArrowheads="1"/>
          </p:cNvSpPr>
          <p:nvPr>
            <p:ph type="title"/>
          </p:nvPr>
        </p:nvSpPr>
        <p:spPr/>
        <p:txBody>
          <a:bodyPr/>
          <a:lstStyle/>
          <a:p>
            <a:r>
              <a:rPr lang="en-US" altLang="en-US" sz="1400"/>
              <a:t>DNA Replication Mechanism</a:t>
            </a:r>
          </a:p>
        </p:txBody>
      </p:sp>
      <p:sp>
        <p:nvSpPr>
          <p:cNvPr id="364547" name="Rectangle 3"/>
          <p:cNvSpPr>
            <a:spLocks noGrp="1" noChangeArrowheads="1"/>
          </p:cNvSpPr>
          <p:nvPr>
            <p:ph type="body" idx="1"/>
          </p:nvPr>
        </p:nvSpPr>
        <p:spPr>
          <a:xfrm>
            <a:off x="457200" y="533400"/>
            <a:ext cx="8458200" cy="5592763"/>
          </a:xfrm>
        </p:spPr>
        <p:txBody>
          <a:bodyPr/>
          <a:lstStyle/>
          <a:p>
            <a:r>
              <a:rPr lang="en-US" altLang="en-US" sz="2800"/>
              <a:t>Both strands of DNA act as templates for synthesis of new DNA.</a:t>
            </a:r>
          </a:p>
          <a:p>
            <a:r>
              <a:rPr lang="en-US" altLang="en-US" sz="2800"/>
              <a:t>DNA synthesis occurs at the site where DNA unwinds, often called the “</a:t>
            </a:r>
            <a:r>
              <a:rPr lang="en-US" altLang="en-US" sz="2800">
                <a:solidFill>
                  <a:srgbClr val="0000FF"/>
                </a:solidFill>
              </a:rPr>
              <a:t>replication fork.</a:t>
            </a:r>
            <a:r>
              <a:rPr lang="en-US" altLang="en-US" sz="2800"/>
              <a:t>” </a:t>
            </a:r>
          </a:p>
          <a:p>
            <a:r>
              <a:rPr lang="en-US" altLang="en-US" sz="2800"/>
              <a:t>Since DNA is polymerized only in the 5’-&gt;3’ direction, and the two chains in DNA run in opposite directions, the new DNA is synthesized in two ways.</a:t>
            </a:r>
          </a:p>
          <a:p>
            <a:r>
              <a:rPr lang="en-US" altLang="en-US" sz="2800"/>
              <a:t>The “</a:t>
            </a:r>
            <a:r>
              <a:rPr lang="en-US" altLang="en-US" sz="2800">
                <a:solidFill>
                  <a:srgbClr val="0000FF"/>
                </a:solidFill>
              </a:rPr>
              <a:t>leading</a:t>
            </a:r>
            <a:r>
              <a:rPr lang="en-US" altLang="en-US" sz="2800"/>
              <a:t>” strand is synthesized continuously. </a:t>
            </a:r>
          </a:p>
          <a:p>
            <a:r>
              <a:rPr lang="en-US" altLang="en-US" sz="2800"/>
              <a:t>The “</a:t>
            </a:r>
            <a:r>
              <a:rPr lang="en-US" altLang="en-US" sz="2800">
                <a:solidFill>
                  <a:srgbClr val="0000FF"/>
                </a:solidFill>
              </a:rPr>
              <a:t>lagging</a:t>
            </a:r>
            <a:r>
              <a:rPr lang="en-US" altLang="en-US" sz="2800"/>
              <a:t>” strand is synthesized in small fragments called </a:t>
            </a:r>
            <a:r>
              <a:rPr lang="en-US" altLang="en-US" sz="2800">
                <a:solidFill>
                  <a:srgbClr val="0000FF"/>
                </a:solidFill>
              </a:rPr>
              <a:t>“Okazaki” fragments</a:t>
            </a:r>
            <a:r>
              <a:rPr lang="en-US" altLang="en-US" sz="2800"/>
              <a:t> </a:t>
            </a:r>
            <a:r>
              <a:rPr lang="en-US" altLang="en-US" sz="2000" i="1"/>
              <a:t>(named for their discoverer, Reiju Okazaki).</a:t>
            </a:r>
            <a:r>
              <a:rPr lang="en-US" altLang="en-US" sz="280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D4BD61C6-8070-4376-B417-EBDEB90EA38C}" type="slidenum">
              <a:rPr lang="en-US" altLang="en-US"/>
              <a:pPr/>
              <a:t>36</a:t>
            </a:fld>
            <a:endParaRPr lang="en-US" altLang="en-US"/>
          </a:p>
        </p:txBody>
      </p:sp>
      <p:sp>
        <p:nvSpPr>
          <p:cNvPr id="365570" name="Rectangle 2"/>
          <p:cNvSpPr>
            <a:spLocks noGrp="1" noChangeArrowheads="1"/>
          </p:cNvSpPr>
          <p:nvPr>
            <p:ph type="title"/>
          </p:nvPr>
        </p:nvSpPr>
        <p:spPr/>
        <p:txBody>
          <a:bodyPr/>
          <a:lstStyle/>
          <a:p>
            <a:r>
              <a:rPr lang="en-US" altLang="en-US" sz="800" i="0"/>
              <a:t>DNA Replication Mechanism</a:t>
            </a:r>
          </a:p>
        </p:txBody>
      </p:sp>
      <p:pic>
        <p:nvPicPr>
          <p:cNvPr id="3655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762000"/>
            <a:ext cx="8229600" cy="371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5574" name="Text Box 6"/>
          <p:cNvSpPr txBox="1">
            <a:spLocks noChangeArrowheads="1"/>
          </p:cNvSpPr>
          <p:nvPr/>
        </p:nvSpPr>
        <p:spPr bwMode="auto">
          <a:xfrm>
            <a:off x="381000" y="4953000"/>
            <a:ext cx="83820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0"/>
              <a:t>Okazaki fragments are joined by the enzyme,</a:t>
            </a:r>
            <a:r>
              <a:rPr lang="en-US" altLang="en-US" sz="2400"/>
              <a:t> “</a:t>
            </a:r>
            <a:r>
              <a:rPr lang="en-US" altLang="en-US" sz="2400" b="0">
                <a:solidFill>
                  <a:srgbClr val="0000FF"/>
                </a:solidFill>
              </a:rPr>
              <a:t>DNA ligase.</a:t>
            </a:r>
            <a:r>
              <a:rPr lang="en-US" altLang="en-US" sz="2400" b="0"/>
              <a:t>”</a:t>
            </a:r>
            <a:r>
              <a:rPr lang="en-US" altLang="en-US" sz="2800" b="0"/>
              <a:t>      </a:t>
            </a:r>
            <a:r>
              <a:rPr lang="en-US" altLang="en-US" sz="2000" b="0" i="1"/>
              <a:t>(From “ligate” meaning “to join.”)  </a:t>
            </a:r>
            <a:r>
              <a:rPr lang="en-US" altLang="en-US" sz="2000" b="0"/>
              <a:t>The </a:t>
            </a:r>
            <a:r>
              <a:rPr lang="en-US" altLang="en-US" sz="2000" b="0" i="1"/>
              <a:t>DNA Ligase</a:t>
            </a:r>
            <a:r>
              <a:rPr lang="en-US" altLang="en-US" sz="2000" b="0"/>
              <a:t> enzyme is another powerful tool in genetic engineering.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8583ECFC-A433-4B3E-BC32-319FE11CA665}" type="slidenum">
              <a:rPr lang="en-US" altLang="en-US"/>
              <a:pPr/>
              <a:t>37</a:t>
            </a:fld>
            <a:endParaRPr lang="en-US" altLang="en-US"/>
          </a:p>
        </p:txBody>
      </p:sp>
      <p:sp>
        <p:nvSpPr>
          <p:cNvPr id="366594" name="Rectangle 2"/>
          <p:cNvSpPr>
            <a:spLocks noGrp="1" noChangeArrowheads="1"/>
          </p:cNvSpPr>
          <p:nvPr>
            <p:ph type="title"/>
          </p:nvPr>
        </p:nvSpPr>
        <p:spPr/>
        <p:txBody>
          <a:bodyPr/>
          <a:lstStyle/>
          <a:p>
            <a:r>
              <a:rPr lang="en-US" altLang="en-US" sz="1400"/>
              <a:t>DNA Replication Mechanism</a:t>
            </a:r>
          </a:p>
        </p:txBody>
      </p:sp>
      <p:sp>
        <p:nvSpPr>
          <p:cNvPr id="366595" name="Rectangle 3"/>
          <p:cNvSpPr>
            <a:spLocks noGrp="1" noChangeArrowheads="1"/>
          </p:cNvSpPr>
          <p:nvPr>
            <p:ph type="body" sz="half" idx="1"/>
          </p:nvPr>
        </p:nvSpPr>
        <p:spPr>
          <a:xfrm>
            <a:off x="457200" y="533400"/>
            <a:ext cx="8153400" cy="381000"/>
          </a:xfrm>
        </p:spPr>
        <p:txBody>
          <a:bodyPr/>
          <a:lstStyle/>
          <a:p>
            <a:pPr>
              <a:buFontTx/>
              <a:buNone/>
            </a:pPr>
            <a:r>
              <a:rPr lang="en-US" altLang="en-US" sz="2400"/>
              <a:t>Many enzymes are involved in the replication of DNA:</a:t>
            </a:r>
          </a:p>
        </p:txBody>
      </p:sp>
      <p:pic>
        <p:nvPicPr>
          <p:cNvPr id="36659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 y="1066800"/>
            <a:ext cx="7696200" cy="5564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15DD79FD-030A-41BF-95EB-2EC4F34CDE5F}" type="slidenum">
              <a:rPr lang="en-US" altLang="en-US"/>
              <a:pPr/>
              <a:t>38</a:t>
            </a:fld>
            <a:endParaRPr lang="en-US" altLang="en-US"/>
          </a:p>
        </p:txBody>
      </p:sp>
      <p:sp>
        <p:nvSpPr>
          <p:cNvPr id="414722" name="Rectangle 2"/>
          <p:cNvSpPr>
            <a:spLocks noGrp="1" noChangeArrowheads="1"/>
          </p:cNvSpPr>
          <p:nvPr>
            <p:ph type="title"/>
          </p:nvPr>
        </p:nvSpPr>
        <p:spPr/>
        <p:txBody>
          <a:bodyPr/>
          <a:lstStyle/>
          <a:p>
            <a:r>
              <a:rPr lang="en-US" altLang="en-US" sz="800" i="0"/>
              <a:t>DNA Mutations</a:t>
            </a:r>
          </a:p>
        </p:txBody>
      </p:sp>
      <p:sp>
        <p:nvSpPr>
          <p:cNvPr id="414723" name="Rectangle 3"/>
          <p:cNvSpPr>
            <a:spLocks noGrp="1" noChangeArrowheads="1"/>
          </p:cNvSpPr>
          <p:nvPr>
            <p:ph type="body" sz="half" idx="1"/>
          </p:nvPr>
        </p:nvSpPr>
        <p:spPr>
          <a:xfrm>
            <a:off x="228600" y="533400"/>
            <a:ext cx="8686800" cy="2895600"/>
          </a:xfrm>
        </p:spPr>
        <p:txBody>
          <a:bodyPr/>
          <a:lstStyle/>
          <a:p>
            <a:pPr>
              <a:buFontTx/>
              <a:buNone/>
            </a:pPr>
            <a:r>
              <a:rPr lang="en-US" altLang="en-US" sz="2400"/>
              <a:t>Chemical Mutagens can cause changes in a single base pair:</a:t>
            </a:r>
          </a:p>
          <a:p>
            <a:r>
              <a:rPr lang="en-US" altLang="en-US" sz="2400"/>
              <a:t>Nitrous acid (HNO</a:t>
            </a:r>
            <a:r>
              <a:rPr lang="en-US" altLang="en-US" sz="2400" baseline="-25000"/>
              <a:t>2</a:t>
            </a:r>
            <a:r>
              <a:rPr lang="en-US" altLang="en-US" sz="2400"/>
              <a:t>) can oxidatively deaminate adenine, changing it to hypoxanthine.  During the next round of replication, hypoxanthine pairs with cytosine rather than with thymine.  The daughter DNA will have a G-C base pair instead of an A-T base pair: [a “</a:t>
            </a:r>
            <a:r>
              <a:rPr lang="en-US" altLang="en-US" sz="2400">
                <a:solidFill>
                  <a:srgbClr val="0000FF"/>
                </a:solidFill>
              </a:rPr>
              <a:t>substitution</a:t>
            </a:r>
            <a:r>
              <a:rPr lang="en-US" altLang="en-US" sz="2400"/>
              <a:t>” mutation.]</a:t>
            </a:r>
          </a:p>
        </p:txBody>
      </p:sp>
      <p:pic>
        <p:nvPicPr>
          <p:cNvPr id="41472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3200400"/>
            <a:ext cx="85344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F49499F8-D882-4023-9A16-3D986BE0DF05}" type="slidenum">
              <a:rPr lang="en-US" altLang="en-US"/>
              <a:pPr/>
              <a:t>39</a:t>
            </a:fld>
            <a:endParaRPr lang="en-US" altLang="en-US"/>
          </a:p>
        </p:txBody>
      </p:sp>
      <p:sp>
        <p:nvSpPr>
          <p:cNvPr id="415746" name="Rectangle 2"/>
          <p:cNvSpPr>
            <a:spLocks noGrp="1" noChangeArrowheads="1"/>
          </p:cNvSpPr>
          <p:nvPr>
            <p:ph type="title"/>
          </p:nvPr>
        </p:nvSpPr>
        <p:spPr/>
        <p:txBody>
          <a:bodyPr/>
          <a:lstStyle/>
          <a:p>
            <a:r>
              <a:rPr lang="en-US" altLang="en-US" sz="1400"/>
              <a:t>DNA Mutations</a:t>
            </a:r>
          </a:p>
        </p:txBody>
      </p:sp>
      <p:sp>
        <p:nvSpPr>
          <p:cNvPr id="415747" name="Rectangle 3"/>
          <p:cNvSpPr>
            <a:spLocks noGrp="1" noChangeArrowheads="1"/>
          </p:cNvSpPr>
          <p:nvPr>
            <p:ph type="body" sz="half" idx="1"/>
          </p:nvPr>
        </p:nvSpPr>
        <p:spPr>
          <a:xfrm>
            <a:off x="457200" y="533400"/>
            <a:ext cx="8305800" cy="3581400"/>
          </a:xfrm>
        </p:spPr>
        <p:txBody>
          <a:bodyPr/>
          <a:lstStyle/>
          <a:p>
            <a:r>
              <a:rPr lang="en-US" altLang="en-US" sz="2400"/>
              <a:t>A different type of mutation results in an “insertion” mutation.</a:t>
            </a:r>
          </a:p>
          <a:p>
            <a:r>
              <a:rPr lang="en-US" altLang="en-US" sz="2400"/>
              <a:t>The dye, acridine orange, “intercalates” into DNA, inserting itself between adjacent base pairs in the DNA structure.  This can lead to an insertion or deletion of base pairs in the daughter strands during DNA replication.</a:t>
            </a:r>
          </a:p>
          <a:p>
            <a:r>
              <a:rPr lang="en-US" altLang="en-US" sz="2400"/>
              <a:t>This type of mutation is also called a “</a:t>
            </a:r>
            <a:r>
              <a:rPr lang="en-US" altLang="en-US" sz="2400">
                <a:solidFill>
                  <a:srgbClr val="0000FF"/>
                </a:solidFill>
              </a:rPr>
              <a:t>frame-shift</a:t>
            </a:r>
            <a:r>
              <a:rPr lang="en-US" altLang="en-US" sz="2400"/>
              <a:t>” mutation.</a:t>
            </a:r>
          </a:p>
        </p:txBody>
      </p:sp>
      <p:pic>
        <p:nvPicPr>
          <p:cNvPr id="415748"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667000" y="4038600"/>
            <a:ext cx="4800600" cy="241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115ACAC9-4918-4113-845D-B561CE4B3D8C}" type="slidenum">
              <a:rPr lang="en-US" altLang="en-US"/>
              <a:pPr/>
              <a:t>4</a:t>
            </a:fld>
            <a:endParaRPr lang="en-US" altLang="en-US"/>
          </a:p>
        </p:txBody>
      </p:sp>
      <p:sp>
        <p:nvSpPr>
          <p:cNvPr id="374786" name="Rectangle 2"/>
          <p:cNvSpPr>
            <a:spLocks noGrp="1" noChangeArrowheads="1"/>
          </p:cNvSpPr>
          <p:nvPr>
            <p:ph type="title"/>
          </p:nvPr>
        </p:nvSpPr>
        <p:spPr/>
        <p:txBody>
          <a:bodyPr/>
          <a:lstStyle/>
          <a:p>
            <a:endParaRPr lang="en-US" altLang="en-US"/>
          </a:p>
        </p:txBody>
      </p:sp>
      <p:sp>
        <p:nvSpPr>
          <p:cNvPr id="374787" name="Rectangle 3"/>
          <p:cNvSpPr>
            <a:spLocks noGrp="1" noChangeArrowheads="1"/>
          </p:cNvSpPr>
          <p:nvPr>
            <p:ph type="body" idx="1"/>
          </p:nvPr>
        </p:nvSpPr>
        <p:spPr>
          <a:xfrm>
            <a:off x="376238" y="360363"/>
            <a:ext cx="3971925" cy="6172200"/>
          </a:xfrm>
        </p:spPr>
        <p:txBody>
          <a:bodyPr/>
          <a:lstStyle/>
          <a:p>
            <a:pPr>
              <a:lnSpc>
                <a:spcPct val="90000"/>
              </a:lnSpc>
              <a:buFontTx/>
              <a:buNone/>
            </a:pPr>
            <a:r>
              <a:rPr lang="en-US" altLang="en-US" sz="2400" i="1" u="sng"/>
              <a:t>E. coli</a:t>
            </a:r>
            <a:r>
              <a:rPr lang="en-US" altLang="en-US" sz="2400" i="1"/>
              <a:t> genome:</a:t>
            </a:r>
          </a:p>
          <a:p>
            <a:pPr>
              <a:lnSpc>
                <a:spcPct val="90000"/>
              </a:lnSpc>
              <a:buFontTx/>
              <a:buNone/>
            </a:pPr>
            <a:r>
              <a:rPr lang="en-US" altLang="en-US" sz="2400" i="1"/>
              <a:t>The E.coli genome is a single DNA molecule consisting of </a:t>
            </a:r>
          </a:p>
          <a:p>
            <a:pPr>
              <a:lnSpc>
                <a:spcPct val="90000"/>
              </a:lnSpc>
              <a:buFontTx/>
              <a:buNone/>
            </a:pPr>
            <a:r>
              <a:rPr lang="en-US" altLang="en-US" sz="2400" b="1" i="1" u="sng"/>
              <a:t>4.6 million nucleotides</a:t>
            </a:r>
            <a:r>
              <a:rPr lang="en-US" altLang="en-US" sz="2400" i="1"/>
              <a:t>.</a:t>
            </a:r>
          </a:p>
          <a:p>
            <a:pPr>
              <a:lnSpc>
                <a:spcPct val="90000"/>
              </a:lnSpc>
              <a:buFontTx/>
              <a:buNone/>
            </a:pPr>
            <a:endParaRPr lang="en-US" altLang="en-US" sz="2400" i="1"/>
          </a:p>
          <a:p>
            <a:pPr>
              <a:lnSpc>
                <a:spcPct val="90000"/>
              </a:lnSpc>
              <a:buFontTx/>
              <a:buNone/>
            </a:pPr>
            <a:r>
              <a:rPr lang="en-US" altLang="en-US" sz="2400" i="1"/>
              <a:t>Each base can be one of four bases [A,G,C,T], corresponding to two bits of information (2</a:t>
            </a:r>
            <a:r>
              <a:rPr lang="en-US" altLang="en-US" sz="2400" i="1" baseline="30000"/>
              <a:t>2</a:t>
            </a:r>
            <a:r>
              <a:rPr lang="en-US" altLang="en-US" sz="2400" i="1"/>
              <a:t>=4).  If one byte is eight bits, then this corresponds to </a:t>
            </a:r>
          </a:p>
          <a:p>
            <a:pPr>
              <a:lnSpc>
                <a:spcPct val="90000"/>
              </a:lnSpc>
              <a:buFontTx/>
              <a:buNone/>
            </a:pPr>
            <a:r>
              <a:rPr lang="en-US" altLang="en-US" i="1"/>
              <a:t>    </a:t>
            </a:r>
            <a:r>
              <a:rPr lang="en-US" altLang="en-US" sz="2800" i="1" u="sng"/>
              <a:t>1.15 megabytes</a:t>
            </a:r>
          </a:p>
          <a:p>
            <a:pPr>
              <a:lnSpc>
                <a:spcPct val="90000"/>
              </a:lnSpc>
              <a:buFontTx/>
              <a:buNone/>
            </a:pPr>
            <a:r>
              <a:rPr lang="en-US" altLang="en-US" sz="2400" i="1"/>
              <a:t>          of information.</a:t>
            </a:r>
          </a:p>
        </p:txBody>
      </p:sp>
      <p:pic>
        <p:nvPicPr>
          <p:cNvPr id="374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0"/>
            <a:ext cx="4232275"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altLang="en-US"/>
              <a:t>Biochemistry 3070 – Nucleic Acids</a:t>
            </a:r>
          </a:p>
        </p:txBody>
      </p:sp>
      <p:sp>
        <p:nvSpPr>
          <p:cNvPr id="7" name="Slide Number Placeholder 6"/>
          <p:cNvSpPr>
            <a:spLocks noGrp="1"/>
          </p:cNvSpPr>
          <p:nvPr>
            <p:ph type="sldNum" sz="quarter" idx="11"/>
          </p:nvPr>
        </p:nvSpPr>
        <p:spPr/>
        <p:txBody>
          <a:bodyPr/>
          <a:lstStyle/>
          <a:p>
            <a:fld id="{48C45BC4-1518-4201-B371-C5A49A833AA0}" type="slidenum">
              <a:rPr lang="en-US" altLang="en-US"/>
              <a:pPr/>
              <a:t>40</a:t>
            </a:fld>
            <a:endParaRPr lang="en-US" altLang="en-US"/>
          </a:p>
        </p:txBody>
      </p:sp>
      <p:sp>
        <p:nvSpPr>
          <p:cNvPr id="416770" name="Rectangle 2"/>
          <p:cNvSpPr>
            <a:spLocks noGrp="1" noChangeArrowheads="1"/>
          </p:cNvSpPr>
          <p:nvPr>
            <p:ph type="title"/>
          </p:nvPr>
        </p:nvSpPr>
        <p:spPr/>
        <p:txBody>
          <a:bodyPr/>
          <a:lstStyle/>
          <a:p>
            <a:r>
              <a:rPr lang="en-US" altLang="en-US" sz="1600"/>
              <a:t>DNA Mutations</a:t>
            </a:r>
          </a:p>
        </p:txBody>
      </p:sp>
      <p:sp>
        <p:nvSpPr>
          <p:cNvPr id="416771" name="Rectangle 3"/>
          <p:cNvSpPr>
            <a:spLocks noGrp="1" noChangeArrowheads="1"/>
          </p:cNvSpPr>
          <p:nvPr>
            <p:ph type="body" sz="half" idx="1"/>
          </p:nvPr>
        </p:nvSpPr>
        <p:spPr>
          <a:xfrm>
            <a:off x="457200" y="990600"/>
            <a:ext cx="4648200" cy="5135563"/>
          </a:xfrm>
        </p:spPr>
        <p:txBody>
          <a:bodyPr/>
          <a:lstStyle/>
          <a:p>
            <a:pPr>
              <a:buFontTx/>
              <a:buNone/>
            </a:pPr>
            <a:r>
              <a:rPr lang="en-US" altLang="en-US" sz="2800"/>
              <a:t>Ultraviolet light can also damage DNA, forming thymine-thymine dimers.  </a:t>
            </a:r>
          </a:p>
          <a:p>
            <a:pPr>
              <a:buFontTx/>
              <a:buNone/>
            </a:pPr>
            <a:endParaRPr lang="en-US" altLang="en-US" sz="2800"/>
          </a:p>
          <a:p>
            <a:pPr>
              <a:buFontTx/>
              <a:buNone/>
            </a:pPr>
            <a:r>
              <a:rPr lang="en-US" altLang="en-US" sz="2800"/>
              <a:t>Due to disruption of the DNA helix, both replication and gene expression are blocked until the dimer is removed or repaired. </a:t>
            </a:r>
          </a:p>
        </p:txBody>
      </p:sp>
      <p:pic>
        <p:nvPicPr>
          <p:cNvPr id="416772" name="Picture 4"/>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257800" y="433388"/>
            <a:ext cx="3535363"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6774" name="Picture 6"/>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57800" y="3657600"/>
            <a:ext cx="3657600" cy="223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1B6BAE53-AB8E-4F55-BA58-051C012D98F6}" type="slidenum">
              <a:rPr lang="en-US" altLang="en-US"/>
              <a:pPr/>
              <a:t>41</a:t>
            </a:fld>
            <a:endParaRPr lang="en-US" altLang="en-US"/>
          </a:p>
        </p:txBody>
      </p:sp>
      <p:sp>
        <p:nvSpPr>
          <p:cNvPr id="417794" name="Rectangle 2"/>
          <p:cNvSpPr>
            <a:spLocks noGrp="1" noChangeArrowheads="1"/>
          </p:cNvSpPr>
          <p:nvPr>
            <p:ph type="title"/>
          </p:nvPr>
        </p:nvSpPr>
        <p:spPr/>
        <p:txBody>
          <a:bodyPr/>
          <a:lstStyle/>
          <a:p>
            <a:r>
              <a:rPr lang="en-US" altLang="en-US"/>
              <a:t>DNA Repair</a:t>
            </a:r>
          </a:p>
        </p:txBody>
      </p:sp>
      <p:sp>
        <p:nvSpPr>
          <p:cNvPr id="417795" name="Rectangle 3"/>
          <p:cNvSpPr>
            <a:spLocks noGrp="1" noChangeArrowheads="1"/>
          </p:cNvSpPr>
          <p:nvPr>
            <p:ph type="body" sz="half" idx="1"/>
          </p:nvPr>
        </p:nvSpPr>
        <p:spPr>
          <a:xfrm>
            <a:off x="228600" y="533400"/>
            <a:ext cx="5029200" cy="5638800"/>
          </a:xfrm>
        </p:spPr>
        <p:txBody>
          <a:bodyPr/>
          <a:lstStyle/>
          <a:p>
            <a:pPr>
              <a:buFontTx/>
              <a:buNone/>
            </a:pPr>
            <a:r>
              <a:rPr lang="en-US" altLang="en-US" sz="2600"/>
              <a:t>Various repair mechanisms fix errors in DNA.</a:t>
            </a:r>
          </a:p>
          <a:p>
            <a:pPr>
              <a:buFontTx/>
              <a:buNone/>
            </a:pPr>
            <a:r>
              <a:rPr lang="en-US" altLang="en-US" sz="2600"/>
              <a:t>Consider the repair of a thymine-thymine dimer initiated by an “excinuclease.”  </a:t>
            </a:r>
          </a:p>
          <a:p>
            <a:pPr>
              <a:buFontTx/>
              <a:buNone/>
            </a:pPr>
            <a:r>
              <a:rPr lang="en-US" altLang="en-US" sz="2600" i="1"/>
              <a:t>	     </a:t>
            </a:r>
            <a:r>
              <a:rPr lang="en-US" altLang="en-US" sz="1800" i="1"/>
              <a:t>(Latin “exci” meansto “cut out.”)</a:t>
            </a:r>
          </a:p>
          <a:p>
            <a:pPr>
              <a:buFontTx/>
              <a:buNone/>
            </a:pPr>
            <a:r>
              <a:rPr lang="en-US" altLang="en-US" sz="2600"/>
              <a:t>Following excision of the damaged section, DNA polymerase replaces the segment and DNA ligase joins in the replacement.</a:t>
            </a:r>
            <a:r>
              <a:rPr lang="en-US" altLang="en-US" sz="1800"/>
              <a:t> </a:t>
            </a:r>
          </a:p>
        </p:txBody>
      </p:sp>
      <p:pic>
        <p:nvPicPr>
          <p:cNvPr id="41779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304800"/>
            <a:ext cx="396875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9DCA4C0A-F8A3-464D-86E3-4A3B879CDFCD}" type="slidenum">
              <a:rPr lang="en-US" altLang="en-US"/>
              <a:pPr/>
              <a:t>42</a:t>
            </a:fld>
            <a:endParaRPr lang="en-US" altLang="en-US"/>
          </a:p>
        </p:txBody>
      </p:sp>
      <p:sp>
        <p:nvSpPr>
          <p:cNvPr id="418818" name="Rectangle 2"/>
          <p:cNvSpPr>
            <a:spLocks noGrp="1" noChangeArrowheads="1"/>
          </p:cNvSpPr>
          <p:nvPr>
            <p:ph type="title"/>
          </p:nvPr>
        </p:nvSpPr>
        <p:spPr/>
        <p:txBody>
          <a:bodyPr/>
          <a:lstStyle/>
          <a:p>
            <a:r>
              <a:rPr lang="en-US" altLang="en-US"/>
              <a:t>DNA Replication Mechanism</a:t>
            </a:r>
          </a:p>
        </p:txBody>
      </p:sp>
      <p:sp>
        <p:nvSpPr>
          <p:cNvPr id="418819" name="Rectangle 3"/>
          <p:cNvSpPr>
            <a:spLocks noGrp="1" noChangeArrowheads="1"/>
          </p:cNvSpPr>
          <p:nvPr>
            <p:ph type="body" idx="1"/>
          </p:nvPr>
        </p:nvSpPr>
        <p:spPr/>
        <p:txBody>
          <a:bodyPr/>
          <a:lstStyle/>
          <a:p>
            <a:pPr>
              <a:buFontTx/>
              <a:buNone/>
            </a:pPr>
            <a:r>
              <a:rPr lang="en-US" altLang="en-US" sz="2400"/>
              <a:t>Many cancers are caused by defective repair of DNA.</a:t>
            </a:r>
          </a:p>
          <a:p>
            <a:pPr>
              <a:buFontTx/>
              <a:buNone/>
            </a:pPr>
            <a:endParaRPr lang="en-US" altLang="en-US" sz="2400"/>
          </a:p>
          <a:p>
            <a:pPr>
              <a:buFontTx/>
              <a:buNone/>
            </a:pPr>
            <a:r>
              <a:rPr lang="en-US" altLang="en-US" sz="2400" i="1"/>
              <a:t>Xeroderma pigmentosum</a:t>
            </a:r>
            <a:r>
              <a:rPr lang="en-US" altLang="en-US" sz="2400"/>
              <a:t>, a rare skin disease, can be caused by a defect in the exinuclease that hydrolyzes the DNA backbone near a pyrimidine dimer.  Skin cancer often occurs at several sites.  Many patients die before age 30 from metastases of these malignant skin tumors.</a:t>
            </a:r>
          </a:p>
          <a:p>
            <a:pPr>
              <a:buFontTx/>
              <a:buNone/>
            </a:pPr>
            <a:endParaRPr lang="en-US" altLang="en-US"/>
          </a:p>
          <a:p>
            <a:pPr>
              <a:buFontTx/>
              <a:buNone/>
            </a:pPr>
            <a:r>
              <a:rPr lang="en-US" altLang="en-US" sz="2400" i="1"/>
              <a:t>Nonpolyposis colorectal cancer</a:t>
            </a:r>
            <a:r>
              <a:rPr lang="en-US" altLang="en-US" sz="2400"/>
              <a:t> </a:t>
            </a:r>
            <a:r>
              <a:rPr lang="en-US" altLang="en-US" sz="2400" i="1"/>
              <a:t>(HNPCC, or Lynch syndrome) </a:t>
            </a:r>
            <a:r>
              <a:rPr lang="en-US" altLang="en-US" sz="2400"/>
              <a:t>is caused by defective DNA mismatch repair. As many as 1 in 200 people will develop this form of cancer.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3437086C-F785-45A1-92E4-666A135AC078}" type="slidenum">
              <a:rPr lang="en-US" altLang="en-US"/>
              <a:pPr/>
              <a:t>43</a:t>
            </a:fld>
            <a:endParaRPr lang="en-US" altLang="en-US"/>
          </a:p>
        </p:txBody>
      </p:sp>
      <p:sp>
        <p:nvSpPr>
          <p:cNvPr id="419842" name="Rectangle 2"/>
          <p:cNvSpPr>
            <a:spLocks noGrp="1" noChangeArrowheads="1"/>
          </p:cNvSpPr>
          <p:nvPr>
            <p:ph type="title"/>
          </p:nvPr>
        </p:nvSpPr>
        <p:spPr/>
        <p:txBody>
          <a:bodyPr/>
          <a:lstStyle/>
          <a:p>
            <a:r>
              <a:rPr lang="en-US" altLang="en-US"/>
              <a:t>DNA Mutations</a:t>
            </a:r>
          </a:p>
        </p:txBody>
      </p:sp>
      <p:sp>
        <p:nvSpPr>
          <p:cNvPr id="419843" name="Rectangle 3"/>
          <p:cNvSpPr>
            <a:spLocks noGrp="1" noChangeArrowheads="1"/>
          </p:cNvSpPr>
          <p:nvPr>
            <p:ph type="body" idx="1"/>
          </p:nvPr>
        </p:nvSpPr>
        <p:spPr/>
        <p:txBody>
          <a:bodyPr/>
          <a:lstStyle/>
          <a:p>
            <a:pPr>
              <a:buFontTx/>
              <a:buNone/>
            </a:pPr>
            <a:r>
              <a:rPr lang="en-US" altLang="en-US" sz="2400"/>
              <a:t>Potential carcinogens can be detected utilizing Bacteria.</a:t>
            </a:r>
          </a:p>
          <a:p>
            <a:pPr>
              <a:buFontTx/>
              <a:buNone/>
            </a:pPr>
            <a:endParaRPr lang="en-US" altLang="en-US" sz="2400"/>
          </a:p>
          <a:p>
            <a:pPr>
              <a:buFontTx/>
              <a:buNone/>
            </a:pPr>
            <a:r>
              <a:rPr lang="en-US" altLang="en-US" sz="2400"/>
              <a:t>The </a:t>
            </a:r>
            <a:r>
              <a:rPr lang="en-US" altLang="en-US" sz="2400" i="1"/>
              <a:t>Ames Test </a:t>
            </a:r>
            <a:r>
              <a:rPr lang="en-US" altLang="en-US" sz="2400"/>
              <a:t>(devised by Bruce Ames) utilizes special “tester strains” of </a:t>
            </a:r>
            <a:r>
              <a:rPr lang="en-US" altLang="en-US" sz="2400" i="1"/>
              <a:t>Salmonella</a:t>
            </a:r>
            <a:r>
              <a:rPr lang="en-US" altLang="en-US" sz="2400"/>
              <a:t>. These bacteria normally can not grow in the absence of histidine, due to a mutation in one its genes for the biosynthesis of this amino acid.  When added to the growth medium (usually agar), carcinogenic chemicals cause many mutations.  A small portion of these mutations </a:t>
            </a:r>
            <a:r>
              <a:rPr lang="en-US" altLang="en-US" sz="2400" u="sng"/>
              <a:t>reverse the original mutation</a:t>
            </a:r>
            <a:r>
              <a:rPr lang="en-US" altLang="en-US" sz="2400"/>
              <a:t> and histidine can be synthesized.</a:t>
            </a:r>
          </a:p>
          <a:p>
            <a:pPr>
              <a:buFontTx/>
              <a:buNone/>
            </a:pPr>
            <a:r>
              <a:rPr lang="en-US" altLang="en-US" sz="2500" b="1" i="1" u="sng">
                <a:solidFill>
                  <a:srgbClr val="0000FF"/>
                </a:solidFill>
              </a:rPr>
              <a:t>Increased growth of these “revertant” colonies are an excellent indicator of mutagenic potential.</a:t>
            </a:r>
          </a:p>
        </p:txBody>
      </p:sp>
      <p:sp>
        <p:nvSpPr>
          <p:cNvPr id="419844" name="Text Box 4"/>
          <p:cNvSpPr txBox="1">
            <a:spLocks noChangeArrowheads="1"/>
          </p:cNvSpPr>
          <p:nvPr/>
        </p:nvSpPr>
        <p:spPr bwMode="auto">
          <a:xfrm>
            <a:off x="6705600" y="57150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400" b="0" i="1"/>
              <a:t>Stryer,Chap 27</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8379AE7-1711-427B-886B-49F322AED2B3}" type="slidenum">
              <a:rPr lang="en-US" altLang="en-US"/>
              <a:pPr/>
              <a:t>44</a:t>
            </a:fld>
            <a:endParaRPr lang="en-US" altLang="en-US"/>
          </a:p>
        </p:txBody>
      </p:sp>
      <p:sp>
        <p:nvSpPr>
          <p:cNvPr id="434178" name="Rectangle 2"/>
          <p:cNvSpPr>
            <a:spLocks noGrp="1" noChangeArrowheads="1"/>
          </p:cNvSpPr>
          <p:nvPr>
            <p:ph type="title"/>
          </p:nvPr>
        </p:nvSpPr>
        <p:spPr/>
        <p:txBody>
          <a:bodyPr/>
          <a:lstStyle/>
          <a:p>
            <a:endParaRPr lang="en-US" altLang="en-US"/>
          </a:p>
        </p:txBody>
      </p:sp>
      <p:sp>
        <p:nvSpPr>
          <p:cNvPr id="434179" name="Rectangle 3"/>
          <p:cNvSpPr>
            <a:spLocks noGrp="1" noChangeArrowheads="1"/>
          </p:cNvSpPr>
          <p:nvPr>
            <p:ph type="body" idx="1"/>
          </p:nvPr>
        </p:nvSpPr>
        <p:spPr/>
        <p:txBody>
          <a:bodyPr/>
          <a:lstStyle/>
          <a:p>
            <a:pPr>
              <a:lnSpc>
                <a:spcPct val="90000"/>
              </a:lnSpc>
            </a:pPr>
            <a:r>
              <a:rPr lang="en-US" altLang="en-US"/>
              <a:t>For DNA information to be useful, it must be “expressed” in the form of functional proteins in the cell.</a:t>
            </a:r>
          </a:p>
          <a:p>
            <a:pPr>
              <a:lnSpc>
                <a:spcPct val="90000"/>
              </a:lnSpc>
            </a:pPr>
            <a:r>
              <a:rPr lang="en-US" altLang="en-US"/>
              <a:t>These process is complex and the subject of much research.  In fact, most biochemistry and biology textbooks dedicate significant portions of their pages describing this process.</a:t>
            </a:r>
          </a:p>
          <a:p>
            <a:pPr>
              <a:lnSpc>
                <a:spcPct val="90000"/>
              </a:lnSpc>
            </a:pPr>
            <a:r>
              <a:rPr lang="en-US" altLang="en-US"/>
              <a:t>We will only introduce this topic, saving an in-depth look for a later course, namely Biochem 3080.</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4F19750F-3454-4717-B922-38322FAD2E2A}" type="slidenum">
              <a:rPr lang="en-US" altLang="en-US"/>
              <a:pPr/>
              <a:t>45</a:t>
            </a:fld>
            <a:endParaRPr lang="en-US" altLang="en-US"/>
          </a:p>
        </p:txBody>
      </p:sp>
      <p:sp>
        <p:nvSpPr>
          <p:cNvPr id="421890" name="Rectangle 2"/>
          <p:cNvSpPr>
            <a:spLocks noGrp="1" noChangeArrowheads="1"/>
          </p:cNvSpPr>
          <p:nvPr>
            <p:ph type="title"/>
          </p:nvPr>
        </p:nvSpPr>
        <p:spPr/>
        <p:txBody>
          <a:bodyPr/>
          <a:lstStyle/>
          <a:p>
            <a:r>
              <a:rPr lang="en-US" altLang="en-US"/>
              <a:t>Gene Expression</a:t>
            </a:r>
          </a:p>
        </p:txBody>
      </p:sp>
      <p:sp>
        <p:nvSpPr>
          <p:cNvPr id="421891" name="Rectangle 3"/>
          <p:cNvSpPr>
            <a:spLocks noGrp="1" noChangeArrowheads="1"/>
          </p:cNvSpPr>
          <p:nvPr>
            <p:ph type="body" idx="1"/>
          </p:nvPr>
        </p:nvSpPr>
        <p:spPr/>
        <p:txBody>
          <a:bodyPr/>
          <a:lstStyle/>
          <a:p>
            <a:pPr>
              <a:lnSpc>
                <a:spcPct val="90000"/>
              </a:lnSpc>
            </a:pPr>
            <a:r>
              <a:rPr lang="en-US" altLang="en-US"/>
              <a:t>Consider the analogy of building a building from directions supplied as “</a:t>
            </a:r>
            <a:r>
              <a:rPr lang="en-US" altLang="en-US">
                <a:solidFill>
                  <a:srgbClr val="0000FF"/>
                </a:solidFill>
              </a:rPr>
              <a:t>master specifications</a:t>
            </a:r>
            <a:r>
              <a:rPr lang="en-US" altLang="en-US"/>
              <a:t>.”</a:t>
            </a:r>
          </a:p>
          <a:p>
            <a:pPr>
              <a:lnSpc>
                <a:spcPct val="90000"/>
              </a:lnSpc>
            </a:pPr>
            <a:r>
              <a:rPr lang="en-US" altLang="en-US"/>
              <a:t>Master specifications with their associated drawings never leave the safety of the architect’s office.</a:t>
            </a:r>
          </a:p>
          <a:p>
            <a:pPr>
              <a:lnSpc>
                <a:spcPct val="90000"/>
              </a:lnSpc>
            </a:pPr>
            <a:r>
              <a:rPr lang="en-US" altLang="en-US"/>
              <a:t>Instead, relatively short-lived “</a:t>
            </a:r>
            <a:r>
              <a:rPr lang="en-US" altLang="en-US">
                <a:solidFill>
                  <a:srgbClr val="0000FF"/>
                </a:solidFill>
              </a:rPr>
              <a:t>blue print</a:t>
            </a:r>
            <a:r>
              <a:rPr lang="en-US" altLang="en-US"/>
              <a:t>” copies are “transcribed” and sent to the construction site.</a:t>
            </a:r>
          </a:p>
          <a:p>
            <a:pPr>
              <a:lnSpc>
                <a:spcPct val="90000"/>
              </a:lnSpc>
            </a:pPr>
            <a:r>
              <a:rPr lang="en-US" altLang="en-US"/>
              <a:t>At the building site, the blue prints are “</a:t>
            </a:r>
            <a:r>
              <a:rPr lang="en-US" altLang="en-US">
                <a:solidFill>
                  <a:srgbClr val="0000FF"/>
                </a:solidFill>
              </a:rPr>
              <a:t>translated</a:t>
            </a:r>
            <a:r>
              <a:rPr lang="en-US" altLang="en-US"/>
              <a:t>” into a new structure.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E1C730F9-4851-4DEB-914C-7CCAF4641971}" type="slidenum">
              <a:rPr lang="en-US" altLang="en-US"/>
              <a:pPr/>
              <a:t>46</a:t>
            </a:fld>
            <a:endParaRPr lang="en-US" altLang="en-US"/>
          </a:p>
        </p:txBody>
      </p:sp>
      <p:sp>
        <p:nvSpPr>
          <p:cNvPr id="420866" name="Rectangle 2"/>
          <p:cNvSpPr>
            <a:spLocks noGrp="1" noChangeArrowheads="1"/>
          </p:cNvSpPr>
          <p:nvPr>
            <p:ph type="title"/>
          </p:nvPr>
        </p:nvSpPr>
        <p:spPr/>
        <p:txBody>
          <a:bodyPr/>
          <a:lstStyle/>
          <a:p>
            <a:r>
              <a:rPr lang="en-US" altLang="en-US" sz="700" i="0"/>
              <a:t>Gene Expression</a:t>
            </a:r>
          </a:p>
        </p:txBody>
      </p:sp>
      <p:graphicFrame>
        <p:nvGraphicFramePr>
          <p:cNvPr id="420867" name="Object 3"/>
          <p:cNvGraphicFramePr>
            <a:graphicFrameLocks noGrp="1" noChangeAspect="1"/>
          </p:cNvGraphicFramePr>
          <p:nvPr>
            <p:ph idx="1"/>
          </p:nvPr>
        </p:nvGraphicFramePr>
        <p:xfrm>
          <a:off x="304800" y="2447925"/>
          <a:ext cx="8412163" cy="4410075"/>
        </p:xfrm>
        <a:graphic>
          <a:graphicData uri="http://schemas.openxmlformats.org/presentationml/2006/ole">
            <mc:AlternateContent xmlns:mc="http://schemas.openxmlformats.org/markup-compatibility/2006">
              <mc:Choice xmlns:v="urn:schemas-microsoft-com:vml" Requires="v">
                <p:oleObj spid="_x0000_s420872" name="Document" r:id="rId3" imgW="5747657" imgH="2718771" progId="Word.Document.8">
                  <p:embed/>
                </p:oleObj>
              </mc:Choice>
              <mc:Fallback>
                <p:oleObj name="Document" r:id="rId3" imgW="5747657" imgH="2718771"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47925"/>
                        <a:ext cx="8412163" cy="441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869" name="Text Box 5"/>
          <p:cNvSpPr txBox="1">
            <a:spLocks noChangeArrowheads="1"/>
          </p:cNvSpPr>
          <p:nvPr/>
        </p:nvSpPr>
        <p:spPr bwMode="auto">
          <a:xfrm>
            <a:off x="685800" y="609600"/>
            <a:ext cx="7848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Gene expression is the transformation of DNA information into functional molecules.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CA872535-713F-4A06-8F22-5337E34B8235}" type="slidenum">
              <a:rPr lang="en-US" altLang="en-US"/>
              <a:pPr/>
              <a:t>47</a:t>
            </a:fld>
            <a:endParaRPr lang="en-US" altLang="en-US"/>
          </a:p>
        </p:txBody>
      </p:sp>
      <p:sp>
        <p:nvSpPr>
          <p:cNvPr id="431106" name="Rectangle 2"/>
          <p:cNvSpPr>
            <a:spLocks noGrp="1" noChangeArrowheads="1"/>
          </p:cNvSpPr>
          <p:nvPr>
            <p:ph type="title"/>
          </p:nvPr>
        </p:nvSpPr>
        <p:spPr/>
        <p:txBody>
          <a:bodyPr/>
          <a:lstStyle/>
          <a:p>
            <a:r>
              <a:rPr lang="en-US" altLang="en-US"/>
              <a:t>Gene Expression</a:t>
            </a:r>
          </a:p>
        </p:txBody>
      </p:sp>
      <p:sp>
        <p:nvSpPr>
          <p:cNvPr id="431107" name="Rectangle 3"/>
          <p:cNvSpPr>
            <a:spLocks noGrp="1" noChangeArrowheads="1"/>
          </p:cNvSpPr>
          <p:nvPr>
            <p:ph type="body" sz="half" idx="1"/>
          </p:nvPr>
        </p:nvSpPr>
        <p:spPr>
          <a:xfrm>
            <a:off x="457200" y="533400"/>
            <a:ext cx="7620000" cy="5592763"/>
          </a:xfrm>
        </p:spPr>
        <p:txBody>
          <a:bodyPr/>
          <a:lstStyle/>
          <a:p>
            <a:pPr>
              <a:buFontTx/>
              <a:buNone/>
            </a:pPr>
            <a:r>
              <a:rPr lang="en-US" altLang="en-US" sz="2400"/>
              <a:t>While this concept is generally true, exceptions have been discovered over the years.</a:t>
            </a:r>
          </a:p>
          <a:p>
            <a:r>
              <a:rPr lang="en-US" altLang="en-US" sz="2400"/>
              <a:t>The genes of some viruses are made of RNA.</a:t>
            </a:r>
          </a:p>
          <a:p>
            <a:r>
              <a:rPr lang="en-US" altLang="en-US" sz="2400"/>
              <a:t>These genes are copied over to DNA by means of an RNA-directed DNA synthetase called        “</a:t>
            </a:r>
            <a:r>
              <a:rPr lang="en-US" altLang="en-US" sz="2400">
                <a:solidFill>
                  <a:srgbClr val="0000FF"/>
                </a:solidFill>
              </a:rPr>
              <a:t>reverse transcriptase.</a:t>
            </a:r>
            <a:r>
              <a:rPr lang="en-US" altLang="en-US" sz="2400"/>
              <a:t>”  </a:t>
            </a:r>
            <a:endParaRPr lang="en-US" altLang="en-US" sz="2800"/>
          </a:p>
        </p:txBody>
      </p:sp>
      <p:pic>
        <p:nvPicPr>
          <p:cNvPr id="43110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3048000"/>
            <a:ext cx="7772400" cy="3532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9F88629F-DD77-44D5-B369-72F27A9E7313}" type="slidenum">
              <a:rPr lang="en-US" altLang="en-US"/>
              <a:pPr/>
              <a:t>48</a:t>
            </a:fld>
            <a:endParaRPr lang="en-US" altLang="en-US"/>
          </a:p>
        </p:txBody>
      </p:sp>
      <p:sp>
        <p:nvSpPr>
          <p:cNvPr id="432130" name="Rectangle 2"/>
          <p:cNvSpPr>
            <a:spLocks noGrp="1" noChangeArrowheads="1"/>
          </p:cNvSpPr>
          <p:nvPr>
            <p:ph type="title"/>
          </p:nvPr>
        </p:nvSpPr>
        <p:spPr/>
        <p:txBody>
          <a:bodyPr/>
          <a:lstStyle/>
          <a:p>
            <a:r>
              <a:rPr lang="en-US" altLang="en-US"/>
              <a:t>Gene Expression</a:t>
            </a:r>
          </a:p>
        </p:txBody>
      </p:sp>
      <p:sp>
        <p:nvSpPr>
          <p:cNvPr id="432131" name="Rectangle 3"/>
          <p:cNvSpPr>
            <a:spLocks noGrp="1" noChangeArrowheads="1"/>
          </p:cNvSpPr>
          <p:nvPr>
            <p:ph type="body" idx="1"/>
          </p:nvPr>
        </p:nvSpPr>
        <p:spPr>
          <a:xfrm>
            <a:off x="304800" y="533400"/>
            <a:ext cx="8534400" cy="5715000"/>
          </a:xfrm>
        </p:spPr>
        <p:txBody>
          <a:bodyPr/>
          <a:lstStyle/>
          <a:p>
            <a:pPr>
              <a:buFontTx/>
              <a:buNone/>
            </a:pPr>
            <a:r>
              <a:rPr lang="en-US" altLang="en-US" sz="2400"/>
              <a:t>RNA is “ribonucleic acid.”  It differs from DNA in the type of sugars it contains and its base composition.</a:t>
            </a:r>
          </a:p>
          <a:p>
            <a:r>
              <a:rPr lang="en-US" altLang="en-US" sz="2400"/>
              <a:t>The </a:t>
            </a:r>
            <a:r>
              <a:rPr lang="en-US" altLang="en-US" sz="2400" b="1">
                <a:solidFill>
                  <a:srgbClr val="0000FF"/>
                </a:solidFill>
              </a:rPr>
              <a:t>ribose</a:t>
            </a:r>
            <a:r>
              <a:rPr lang="en-US" altLang="en-US" sz="2400"/>
              <a:t> sugars in RNA contain a hydroxyl group at the #2 ring position.  (DNA does not.)</a:t>
            </a:r>
          </a:p>
          <a:p>
            <a:r>
              <a:rPr lang="en-US" altLang="en-US" sz="2400" b="1">
                <a:solidFill>
                  <a:srgbClr val="0000FF"/>
                </a:solidFill>
              </a:rPr>
              <a:t>Uracil</a:t>
            </a:r>
            <a:r>
              <a:rPr lang="en-US" altLang="en-US" sz="2400"/>
              <a:t> is present in RNA instead of Thiamine found in DNA.</a:t>
            </a:r>
          </a:p>
          <a:p>
            <a:r>
              <a:rPr lang="en-US" altLang="en-US" sz="2400"/>
              <a:t>Most often RNA is </a:t>
            </a:r>
            <a:r>
              <a:rPr lang="en-US" altLang="en-US" sz="2400" b="1">
                <a:solidFill>
                  <a:srgbClr val="0000FF"/>
                </a:solidFill>
              </a:rPr>
              <a:t>single-stranded</a:t>
            </a:r>
            <a:r>
              <a:rPr lang="en-US" altLang="en-US" sz="2400"/>
              <a:t>.</a:t>
            </a:r>
          </a:p>
          <a:p>
            <a:r>
              <a:rPr lang="en-US" altLang="en-US" sz="2400"/>
              <a:t>RNA is found throughout the cell, while DNA is normally confined to the nucleus and some other organelles in eukaryotes.</a:t>
            </a:r>
          </a:p>
          <a:p>
            <a:r>
              <a:rPr lang="en-US" altLang="en-US" sz="2400"/>
              <a:t>RNA molecules of various lengths and composition perform different duties in the cell.  </a:t>
            </a:r>
          </a:p>
          <a:p>
            <a:pPr>
              <a:buFontTx/>
              <a:buNone/>
            </a:pPr>
            <a:endParaRPr lang="en-US" altLang="en-US" sz="2400"/>
          </a:p>
          <a:p>
            <a:pPr>
              <a:buFontTx/>
              <a:buNone/>
            </a:pPr>
            <a:r>
              <a:rPr lang="en-US" altLang="en-US" sz="2400"/>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E13C0FBB-D93B-49CD-AE81-032069EE341A}" type="slidenum">
              <a:rPr lang="en-US" altLang="en-US"/>
              <a:pPr/>
              <a:t>49</a:t>
            </a:fld>
            <a:endParaRPr lang="en-US" altLang="en-US"/>
          </a:p>
        </p:txBody>
      </p:sp>
      <p:sp>
        <p:nvSpPr>
          <p:cNvPr id="433154" name="Rectangle 2"/>
          <p:cNvSpPr>
            <a:spLocks noGrp="1" noChangeArrowheads="1"/>
          </p:cNvSpPr>
          <p:nvPr>
            <p:ph type="title"/>
          </p:nvPr>
        </p:nvSpPr>
        <p:spPr/>
        <p:txBody>
          <a:bodyPr/>
          <a:lstStyle/>
          <a:p>
            <a:r>
              <a:rPr lang="en-US" altLang="en-US" sz="700" i="0"/>
              <a:t>Gene Expression</a:t>
            </a:r>
          </a:p>
        </p:txBody>
      </p:sp>
      <p:pic>
        <p:nvPicPr>
          <p:cNvPr id="43315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71600"/>
            <a:ext cx="91440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FD90E603-76CD-439E-87B3-F5B96F2FB1ED}" type="slidenum">
              <a:rPr lang="en-US" altLang="en-US"/>
              <a:pPr/>
              <a:t>5</a:t>
            </a:fld>
            <a:endParaRPr lang="en-US" altLang="en-US"/>
          </a:p>
        </p:txBody>
      </p:sp>
      <p:sp>
        <p:nvSpPr>
          <p:cNvPr id="336898" name="Rectangle 2"/>
          <p:cNvSpPr>
            <a:spLocks noGrp="1" noChangeArrowheads="1"/>
          </p:cNvSpPr>
          <p:nvPr>
            <p:ph type="title"/>
          </p:nvPr>
        </p:nvSpPr>
        <p:spPr/>
        <p:txBody>
          <a:bodyPr/>
          <a:lstStyle/>
          <a:p>
            <a:endParaRPr lang="en-US" altLang="en-US"/>
          </a:p>
        </p:txBody>
      </p:sp>
      <p:sp>
        <p:nvSpPr>
          <p:cNvPr id="336899" name="Rectangle 3"/>
          <p:cNvSpPr>
            <a:spLocks noGrp="1" noChangeArrowheads="1"/>
          </p:cNvSpPr>
          <p:nvPr>
            <p:ph type="body" idx="1"/>
          </p:nvPr>
        </p:nvSpPr>
        <p:spPr>
          <a:xfrm>
            <a:off x="457200" y="304800"/>
            <a:ext cx="8229600" cy="5821363"/>
          </a:xfrm>
        </p:spPr>
        <p:txBody>
          <a:bodyPr/>
          <a:lstStyle/>
          <a:p>
            <a:pPr>
              <a:spcBef>
                <a:spcPct val="0"/>
              </a:spcBef>
              <a:buFontTx/>
              <a:buNone/>
            </a:pPr>
            <a:r>
              <a:rPr lang="en-US" altLang="en-US" i="1"/>
              <a:t>Historical Summary of the Discovery of DNA</a:t>
            </a:r>
          </a:p>
          <a:p>
            <a:r>
              <a:rPr lang="en-US" altLang="en-US" i="1"/>
              <a:t>Elucidation of DNA’s structure and function depended upon several scientific disciplines:</a:t>
            </a:r>
          </a:p>
          <a:p>
            <a:pPr lvl="1"/>
            <a:r>
              <a:rPr lang="en-US" altLang="en-US" i="1"/>
              <a:t>Descriptive &amp; experimental biology</a:t>
            </a:r>
          </a:p>
          <a:p>
            <a:pPr lvl="1"/>
            <a:r>
              <a:rPr lang="en-US" altLang="en-US" i="1"/>
              <a:t>Biology</a:t>
            </a:r>
          </a:p>
          <a:p>
            <a:pPr lvl="1"/>
            <a:r>
              <a:rPr lang="en-US" altLang="en-US" i="1"/>
              <a:t>Genetics</a:t>
            </a:r>
          </a:p>
          <a:p>
            <a:pPr lvl="1"/>
            <a:r>
              <a:rPr lang="en-US" altLang="en-US" i="1"/>
              <a:t>Organic Chemistry</a:t>
            </a:r>
          </a:p>
          <a:p>
            <a:pPr lvl="1"/>
            <a:r>
              <a:rPr lang="en-US" altLang="en-US" i="1"/>
              <a:t>Physics</a:t>
            </a:r>
          </a:p>
          <a:p>
            <a:r>
              <a:rPr lang="en-US" altLang="en-US" i="1"/>
              <a:t>The study of nucleic acids was eventually named, “</a:t>
            </a:r>
            <a:r>
              <a:rPr lang="en-US" altLang="en-US" i="1" u="sng"/>
              <a:t>Molecular Biology</a:t>
            </a:r>
            <a:r>
              <a:rPr lang="en-US" altLang="en-US" i="1"/>
              <a:t>.”</a:t>
            </a:r>
          </a:p>
          <a:p>
            <a:endParaRPr lang="en-US" altLang="en-US" i="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62030FBD-CD6C-4A94-AD3E-AAE449669782}" type="slidenum">
              <a:rPr lang="en-US" altLang="en-US"/>
              <a:pPr/>
              <a:t>50</a:t>
            </a:fld>
            <a:endParaRPr lang="en-US" altLang="en-US"/>
          </a:p>
        </p:txBody>
      </p:sp>
      <p:sp>
        <p:nvSpPr>
          <p:cNvPr id="436226" name="Rectangle 2"/>
          <p:cNvSpPr>
            <a:spLocks noGrp="1" noChangeArrowheads="1"/>
          </p:cNvSpPr>
          <p:nvPr>
            <p:ph type="title"/>
          </p:nvPr>
        </p:nvSpPr>
        <p:spPr/>
        <p:txBody>
          <a:bodyPr/>
          <a:lstStyle/>
          <a:p>
            <a:r>
              <a:rPr lang="en-US" altLang="en-US"/>
              <a:t>Gene Expression</a:t>
            </a:r>
          </a:p>
        </p:txBody>
      </p:sp>
      <p:sp>
        <p:nvSpPr>
          <p:cNvPr id="436227" name="Rectangle 3"/>
          <p:cNvSpPr>
            <a:spLocks noGrp="1" noChangeArrowheads="1"/>
          </p:cNvSpPr>
          <p:nvPr>
            <p:ph type="body" idx="1"/>
          </p:nvPr>
        </p:nvSpPr>
        <p:spPr/>
        <p:txBody>
          <a:bodyPr/>
          <a:lstStyle/>
          <a:p>
            <a:pPr>
              <a:buFontTx/>
              <a:buNone/>
            </a:pPr>
            <a:r>
              <a:rPr lang="en-US" altLang="en-US"/>
              <a:t>Types of RNA:</a:t>
            </a:r>
          </a:p>
          <a:p>
            <a:r>
              <a:rPr lang="en-US" altLang="en-US" b="1">
                <a:solidFill>
                  <a:srgbClr val="0000FF"/>
                </a:solidFill>
              </a:rPr>
              <a:t>Messenger RNA (mRNA) </a:t>
            </a:r>
            <a:r>
              <a:rPr lang="en-US" altLang="en-US"/>
              <a:t>– template for protein synthesis (“</a:t>
            </a:r>
            <a:r>
              <a:rPr lang="en-US" altLang="en-US" i="1"/>
              <a:t>translation”</a:t>
            </a:r>
            <a:r>
              <a:rPr lang="en-US" altLang="en-US"/>
              <a:t>)</a:t>
            </a:r>
          </a:p>
          <a:p>
            <a:r>
              <a:rPr lang="en-US" altLang="en-US" b="1">
                <a:solidFill>
                  <a:srgbClr val="0000FF"/>
                </a:solidFill>
              </a:rPr>
              <a:t>Transfer RNA (mRNA)</a:t>
            </a:r>
            <a:r>
              <a:rPr lang="en-US" altLang="en-US"/>
              <a:t> – transports amino acids in activated form to the ribosome for protein synthesis.</a:t>
            </a:r>
          </a:p>
          <a:p>
            <a:r>
              <a:rPr lang="en-US" altLang="en-US" b="1">
                <a:solidFill>
                  <a:srgbClr val="0000FF"/>
                </a:solidFill>
              </a:rPr>
              <a:t>Ribosomal RNA (rRNA)</a:t>
            </a:r>
            <a:r>
              <a:rPr lang="en-US" altLang="en-US"/>
              <a:t> – Major component of ribosomes, playing a catalytic and structural role in protein synthesis.</a:t>
            </a:r>
          </a:p>
          <a:p>
            <a:endParaRPr lang="en-US"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C07FA865-3920-4BA4-A877-A004E3B66D8D}" type="slidenum">
              <a:rPr lang="en-US" altLang="en-US"/>
              <a:pPr/>
              <a:t>51</a:t>
            </a:fld>
            <a:endParaRPr lang="en-US" altLang="en-US"/>
          </a:p>
        </p:txBody>
      </p:sp>
      <p:sp>
        <p:nvSpPr>
          <p:cNvPr id="454658" name="Rectangle 2"/>
          <p:cNvSpPr>
            <a:spLocks noGrp="1" noChangeArrowheads="1"/>
          </p:cNvSpPr>
          <p:nvPr>
            <p:ph type="title"/>
          </p:nvPr>
        </p:nvSpPr>
        <p:spPr/>
        <p:txBody>
          <a:bodyPr/>
          <a:lstStyle/>
          <a:p>
            <a:r>
              <a:rPr lang="en-US" altLang="en-US"/>
              <a:t>RNA Transcription</a:t>
            </a:r>
          </a:p>
        </p:txBody>
      </p:sp>
      <p:sp>
        <p:nvSpPr>
          <p:cNvPr id="454659" name="Rectangle 3"/>
          <p:cNvSpPr>
            <a:spLocks noGrp="1" noChangeArrowheads="1"/>
          </p:cNvSpPr>
          <p:nvPr>
            <p:ph type="body" idx="1"/>
          </p:nvPr>
        </p:nvSpPr>
        <p:spPr/>
        <p:txBody>
          <a:bodyPr/>
          <a:lstStyle/>
          <a:p>
            <a:r>
              <a:rPr lang="en-US" altLang="en-US" sz="2400"/>
              <a:t>All RNA synthesis is catalyzed by a DNA-directed RNA synthetase enzyme named “</a:t>
            </a:r>
            <a:r>
              <a:rPr lang="en-US" altLang="en-US" sz="2400">
                <a:solidFill>
                  <a:srgbClr val="0000FF"/>
                </a:solidFill>
              </a:rPr>
              <a:t>RNA polymerase.</a:t>
            </a:r>
            <a:r>
              <a:rPr lang="en-US" altLang="en-US" sz="2400"/>
              <a:t>”</a:t>
            </a:r>
          </a:p>
          <a:p>
            <a:r>
              <a:rPr lang="en-US" altLang="en-US" sz="2400"/>
              <a:t>RNA polymerase requires:</a:t>
            </a:r>
          </a:p>
          <a:p>
            <a:pPr lvl="1"/>
            <a:r>
              <a:rPr lang="en-US" altLang="en-US" sz="2000"/>
              <a:t>A </a:t>
            </a:r>
            <a:r>
              <a:rPr lang="en-US" altLang="en-US" sz="2000">
                <a:solidFill>
                  <a:srgbClr val="0000FF"/>
                </a:solidFill>
              </a:rPr>
              <a:t>template</a:t>
            </a:r>
            <a:r>
              <a:rPr lang="en-US" altLang="en-US" sz="2000"/>
              <a:t> (a double or single strand of DNA)</a:t>
            </a:r>
          </a:p>
          <a:p>
            <a:pPr lvl="1"/>
            <a:r>
              <a:rPr lang="en-US" altLang="en-US" sz="2000"/>
              <a:t>Activated </a:t>
            </a:r>
            <a:r>
              <a:rPr lang="en-US" altLang="en-US" sz="2000">
                <a:solidFill>
                  <a:srgbClr val="0000FF"/>
                </a:solidFill>
              </a:rPr>
              <a:t>precursors</a:t>
            </a:r>
            <a:r>
              <a:rPr lang="en-US" altLang="en-US" sz="2000"/>
              <a:t> (ATP, UTP, CTP, GTP)</a:t>
            </a:r>
          </a:p>
          <a:p>
            <a:pPr lvl="1"/>
            <a:r>
              <a:rPr lang="en-US" altLang="en-US" sz="2000"/>
              <a:t>A </a:t>
            </a:r>
            <a:r>
              <a:rPr lang="en-US" altLang="en-US" sz="2000">
                <a:solidFill>
                  <a:srgbClr val="0000FF"/>
                </a:solidFill>
              </a:rPr>
              <a:t>divalent metal ion</a:t>
            </a:r>
            <a:r>
              <a:rPr lang="en-US" altLang="en-US" sz="2000"/>
              <a:t> (Mg</a:t>
            </a:r>
            <a:r>
              <a:rPr lang="en-US" altLang="en-US" sz="2000" baseline="30000"/>
              <a:t>2+</a:t>
            </a:r>
            <a:r>
              <a:rPr lang="en-US" altLang="en-US" sz="2000"/>
              <a:t> or Mn</a:t>
            </a:r>
            <a:r>
              <a:rPr lang="en-US" altLang="en-US" sz="2000" baseline="30000"/>
              <a:t>2+</a:t>
            </a:r>
            <a:r>
              <a:rPr lang="en-US" altLang="en-US" sz="2000"/>
              <a:t>)</a:t>
            </a:r>
          </a:p>
          <a:p>
            <a:r>
              <a:rPr lang="en-US" altLang="en-US" sz="2400"/>
              <a:t>RNA polymerase binds to double stranded DNA and causes an unwinding and separation of the double helix.</a:t>
            </a:r>
          </a:p>
          <a:p>
            <a:r>
              <a:rPr lang="en-US" altLang="en-US" sz="2400"/>
              <a:t>When a “</a:t>
            </a:r>
            <a:r>
              <a:rPr lang="en-US" altLang="en-US" sz="2400">
                <a:solidFill>
                  <a:srgbClr val="0000FF"/>
                </a:solidFill>
              </a:rPr>
              <a:t>promotor site</a:t>
            </a:r>
            <a:r>
              <a:rPr lang="en-US" altLang="en-US" sz="2400"/>
              <a:t>” is encountered on the DNA, it begins transcribing RNA by catalyzing the formation of phosphodiester bonds between the ribonucleoside triphosphates in a similar fashion to DNA synthesis.</a:t>
            </a:r>
          </a:p>
          <a:p>
            <a:r>
              <a:rPr lang="en-US" altLang="en-US" sz="2400"/>
              <a:t>RNA polymerization stops at “</a:t>
            </a:r>
            <a:r>
              <a:rPr lang="en-US" altLang="en-US" sz="2400">
                <a:solidFill>
                  <a:srgbClr val="0000FF"/>
                </a:solidFill>
              </a:rPr>
              <a:t>termination sites</a:t>
            </a:r>
            <a:r>
              <a:rPr lang="en-US" altLang="en-US" sz="2400"/>
              <a:t>” located on the DNA that are recognized by RNA polymerase.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C9BB2F3E-ADE8-461A-9CEE-982BB6158789}" type="slidenum">
              <a:rPr lang="en-US" altLang="en-US"/>
              <a:pPr/>
              <a:t>52</a:t>
            </a:fld>
            <a:endParaRPr lang="en-US" altLang="en-US"/>
          </a:p>
        </p:txBody>
      </p:sp>
      <p:sp>
        <p:nvSpPr>
          <p:cNvPr id="455682" name="Rectangle 2"/>
          <p:cNvSpPr>
            <a:spLocks noGrp="1" noChangeArrowheads="1"/>
          </p:cNvSpPr>
          <p:nvPr>
            <p:ph type="title"/>
          </p:nvPr>
        </p:nvSpPr>
        <p:spPr/>
        <p:txBody>
          <a:bodyPr/>
          <a:lstStyle/>
          <a:p>
            <a:r>
              <a:rPr lang="en-US" altLang="en-US"/>
              <a:t>RNA Polymerization</a:t>
            </a:r>
          </a:p>
        </p:txBody>
      </p:sp>
      <p:pic>
        <p:nvPicPr>
          <p:cNvPr id="45568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09600"/>
            <a:ext cx="8458200" cy="5037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6C0F46EC-67C5-4057-9C3D-3E6F6331F130}" type="slidenum">
              <a:rPr lang="en-US" altLang="en-US"/>
              <a:pPr/>
              <a:t>53</a:t>
            </a:fld>
            <a:endParaRPr lang="en-US" altLang="en-US"/>
          </a:p>
        </p:txBody>
      </p:sp>
      <p:sp>
        <p:nvSpPr>
          <p:cNvPr id="437250" name="Rectangle 2"/>
          <p:cNvSpPr>
            <a:spLocks noGrp="1" noChangeArrowheads="1"/>
          </p:cNvSpPr>
          <p:nvPr>
            <p:ph type="title"/>
          </p:nvPr>
        </p:nvSpPr>
        <p:spPr/>
        <p:txBody>
          <a:bodyPr/>
          <a:lstStyle/>
          <a:p>
            <a:r>
              <a:rPr lang="en-US" altLang="en-US"/>
              <a:t>Gene Expression</a:t>
            </a:r>
          </a:p>
        </p:txBody>
      </p:sp>
      <p:sp>
        <p:nvSpPr>
          <p:cNvPr id="437251" name="Rectangle 3"/>
          <p:cNvSpPr>
            <a:spLocks noGrp="1" noChangeArrowheads="1"/>
          </p:cNvSpPr>
          <p:nvPr>
            <p:ph type="body" sz="half" idx="1"/>
          </p:nvPr>
        </p:nvSpPr>
        <p:spPr>
          <a:xfrm>
            <a:off x="457200" y="533400"/>
            <a:ext cx="8458200" cy="6019800"/>
          </a:xfrm>
        </p:spPr>
        <p:txBody>
          <a:bodyPr/>
          <a:lstStyle/>
          <a:p>
            <a:pPr>
              <a:lnSpc>
                <a:spcPct val="90000"/>
              </a:lnSpc>
            </a:pPr>
            <a:r>
              <a:rPr lang="en-US" altLang="en-US" sz="2800">
                <a:solidFill>
                  <a:srgbClr val="0000FF"/>
                </a:solidFill>
              </a:rPr>
              <a:t>Promotor Sites</a:t>
            </a:r>
            <a:r>
              <a:rPr lang="en-US" altLang="en-US" sz="2800"/>
              <a:t> on DNA identify initiation sites for transcription of RNA by </a:t>
            </a:r>
            <a:r>
              <a:rPr lang="en-US" altLang="en-US" sz="2800">
                <a:solidFill>
                  <a:srgbClr val="0000FF"/>
                </a:solidFill>
              </a:rPr>
              <a:t>RNA polymerase</a:t>
            </a:r>
            <a:r>
              <a:rPr lang="en-US" altLang="en-US" sz="2800"/>
              <a:t> in both prokaryotes and eukaryotes.</a:t>
            </a:r>
          </a:p>
          <a:p>
            <a:pPr>
              <a:lnSpc>
                <a:spcPct val="90000"/>
              </a:lnSpc>
              <a:buFontTx/>
              <a:buNone/>
            </a:pPr>
            <a:endParaRPr lang="en-US" altLang="en-US" sz="2800"/>
          </a:p>
          <a:p>
            <a:pPr>
              <a:lnSpc>
                <a:spcPct val="90000"/>
              </a:lnSpc>
            </a:pPr>
            <a:endParaRPr lang="en-US" altLang="en-US" sz="2800"/>
          </a:p>
          <a:p>
            <a:pPr>
              <a:lnSpc>
                <a:spcPct val="90000"/>
              </a:lnSpc>
            </a:pPr>
            <a:endParaRPr lang="en-US" altLang="en-US" sz="2800"/>
          </a:p>
          <a:p>
            <a:pPr>
              <a:lnSpc>
                <a:spcPct val="90000"/>
              </a:lnSpc>
            </a:pPr>
            <a:endParaRPr lang="en-US" altLang="en-US" sz="2800"/>
          </a:p>
          <a:p>
            <a:pPr>
              <a:lnSpc>
                <a:spcPct val="90000"/>
              </a:lnSpc>
            </a:pPr>
            <a:endParaRPr lang="en-US" altLang="en-US" sz="2800"/>
          </a:p>
          <a:p>
            <a:pPr>
              <a:lnSpc>
                <a:spcPct val="90000"/>
              </a:lnSpc>
            </a:pPr>
            <a:r>
              <a:rPr lang="en-US" altLang="en-US" sz="2800">
                <a:solidFill>
                  <a:srgbClr val="0000FF"/>
                </a:solidFill>
              </a:rPr>
              <a:t>Terminator Sites</a:t>
            </a:r>
            <a:r>
              <a:rPr lang="en-US" altLang="en-US" sz="2800"/>
              <a:t> are also present on DNA that signal the end of transcription for RNA.</a:t>
            </a:r>
          </a:p>
          <a:p>
            <a:pPr>
              <a:lnSpc>
                <a:spcPct val="90000"/>
              </a:lnSpc>
            </a:pPr>
            <a:r>
              <a:rPr lang="en-US" altLang="en-US" sz="2800"/>
              <a:t>The sequence of DNA between these sites is a </a:t>
            </a:r>
            <a:r>
              <a:rPr lang="en-US" altLang="en-US" sz="2800">
                <a:solidFill>
                  <a:srgbClr val="0000FF"/>
                </a:solidFill>
              </a:rPr>
              <a:t>“gene”</a:t>
            </a:r>
            <a:r>
              <a:rPr lang="en-US" altLang="en-US" sz="2800"/>
              <a:t> that codes for the production mRNA and eventually at least one protein. </a:t>
            </a:r>
          </a:p>
        </p:txBody>
      </p:sp>
      <p:pic>
        <p:nvPicPr>
          <p:cNvPr id="43725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1905000"/>
            <a:ext cx="8686800" cy="2012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47D1B009-CB0A-4E7E-ACAD-A0BF68788A1C}" type="slidenum">
              <a:rPr lang="en-US" altLang="en-US"/>
              <a:pPr/>
              <a:t>54</a:t>
            </a:fld>
            <a:endParaRPr lang="en-US" altLang="en-US"/>
          </a:p>
        </p:txBody>
      </p:sp>
      <p:sp>
        <p:nvSpPr>
          <p:cNvPr id="438274" name="Rectangle 2"/>
          <p:cNvSpPr>
            <a:spLocks noGrp="1" noChangeArrowheads="1"/>
          </p:cNvSpPr>
          <p:nvPr>
            <p:ph type="title"/>
          </p:nvPr>
        </p:nvSpPr>
        <p:spPr/>
        <p:txBody>
          <a:bodyPr/>
          <a:lstStyle/>
          <a:p>
            <a:r>
              <a:rPr lang="en-US" altLang="en-US"/>
              <a:t>Gene Expression</a:t>
            </a:r>
          </a:p>
        </p:txBody>
      </p:sp>
      <p:sp>
        <p:nvSpPr>
          <p:cNvPr id="438275" name="Rectangle 3"/>
          <p:cNvSpPr>
            <a:spLocks noGrp="1" noChangeArrowheads="1"/>
          </p:cNvSpPr>
          <p:nvPr>
            <p:ph type="body" sz="half" idx="1"/>
          </p:nvPr>
        </p:nvSpPr>
        <p:spPr>
          <a:xfrm>
            <a:off x="457200" y="533400"/>
            <a:ext cx="8458200" cy="2590800"/>
          </a:xfrm>
        </p:spPr>
        <p:txBody>
          <a:bodyPr/>
          <a:lstStyle/>
          <a:p>
            <a:pPr>
              <a:lnSpc>
                <a:spcPct val="90000"/>
              </a:lnSpc>
            </a:pPr>
            <a:r>
              <a:rPr lang="en-US" altLang="en-US" sz="2800"/>
              <a:t>In eukaryotes, the mRNA “</a:t>
            </a:r>
            <a:r>
              <a:rPr lang="en-US" altLang="en-US" sz="2800">
                <a:solidFill>
                  <a:srgbClr val="0000FF"/>
                </a:solidFill>
              </a:rPr>
              <a:t>primary transcript</a:t>
            </a:r>
            <a:r>
              <a:rPr lang="en-US" altLang="en-US" sz="2800"/>
              <a:t>” is </a:t>
            </a:r>
            <a:r>
              <a:rPr lang="en-US" altLang="en-US" sz="2800" u="sng">
                <a:solidFill>
                  <a:srgbClr val="0000FF"/>
                </a:solidFill>
              </a:rPr>
              <a:t>processed,</a:t>
            </a:r>
            <a:r>
              <a:rPr lang="en-US" altLang="en-US" sz="2800"/>
              <a:t> resulting in structural changes on the way from the nucleus to the ribosomes in the cytosol:</a:t>
            </a:r>
          </a:p>
          <a:p>
            <a:pPr>
              <a:lnSpc>
                <a:spcPct val="90000"/>
              </a:lnSpc>
            </a:pPr>
            <a:r>
              <a:rPr lang="en-US" altLang="en-US" sz="2800"/>
              <a:t>A “cap” is added the 5’ end</a:t>
            </a:r>
          </a:p>
          <a:p>
            <a:pPr>
              <a:lnSpc>
                <a:spcPct val="90000"/>
              </a:lnSpc>
            </a:pPr>
            <a:r>
              <a:rPr lang="en-US" altLang="en-US" sz="2800"/>
              <a:t>A  “poly(A) tail” is added to the 3’ end:</a:t>
            </a:r>
          </a:p>
        </p:txBody>
      </p:sp>
      <p:pic>
        <p:nvPicPr>
          <p:cNvPr id="43827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3352800"/>
            <a:ext cx="8610600" cy="2017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4C91F49-997B-4F07-A16F-E70C3FA87920}" type="slidenum">
              <a:rPr lang="en-US" altLang="en-US"/>
              <a:pPr/>
              <a:t>55</a:t>
            </a:fld>
            <a:endParaRPr lang="en-US" altLang="en-US"/>
          </a:p>
        </p:txBody>
      </p:sp>
      <p:sp>
        <p:nvSpPr>
          <p:cNvPr id="439298" name="Rectangle 2"/>
          <p:cNvSpPr>
            <a:spLocks noGrp="1" noChangeArrowheads="1"/>
          </p:cNvSpPr>
          <p:nvPr>
            <p:ph type="title"/>
          </p:nvPr>
        </p:nvSpPr>
        <p:spPr/>
        <p:txBody>
          <a:bodyPr/>
          <a:lstStyle/>
          <a:p>
            <a:r>
              <a:rPr lang="en-US" altLang="en-US"/>
              <a:t>Gene Expression</a:t>
            </a:r>
          </a:p>
        </p:txBody>
      </p:sp>
      <p:sp>
        <p:nvSpPr>
          <p:cNvPr id="439299" name="Rectangle 3"/>
          <p:cNvSpPr>
            <a:spLocks noGrp="1" noChangeArrowheads="1"/>
          </p:cNvSpPr>
          <p:nvPr>
            <p:ph type="body" idx="1"/>
          </p:nvPr>
        </p:nvSpPr>
        <p:spPr/>
        <p:txBody>
          <a:bodyPr/>
          <a:lstStyle/>
          <a:p>
            <a:r>
              <a:rPr lang="en-US" altLang="en-US" sz="2800"/>
              <a:t>Other modifications to eukaryotic RNA also occur as a result of </a:t>
            </a:r>
            <a:r>
              <a:rPr lang="en-US" altLang="en-US" sz="2800" b="1">
                <a:solidFill>
                  <a:srgbClr val="0000FF"/>
                </a:solidFill>
              </a:rPr>
              <a:t>processing </a:t>
            </a:r>
            <a:r>
              <a:rPr lang="en-US" altLang="en-US" sz="2800"/>
              <a:t>as they traverse the nuclear membrane:</a:t>
            </a:r>
          </a:p>
          <a:p>
            <a:r>
              <a:rPr lang="en-US" altLang="en-US" sz="2800"/>
              <a:t>Internal “</a:t>
            </a:r>
            <a:r>
              <a:rPr lang="en-US" altLang="en-US" sz="2800" u="sng"/>
              <a:t>int</a:t>
            </a:r>
            <a:r>
              <a:rPr lang="en-US" altLang="en-US" sz="2800"/>
              <a:t>ervening” sequences named “</a:t>
            </a:r>
            <a:r>
              <a:rPr lang="en-US" altLang="en-US" sz="2800" b="1">
                <a:solidFill>
                  <a:srgbClr val="0000FF"/>
                </a:solidFill>
              </a:rPr>
              <a:t>introns</a:t>
            </a:r>
            <a:r>
              <a:rPr lang="en-US" altLang="en-US" sz="2800"/>
              <a:t>” are removed and hence are </a:t>
            </a:r>
            <a:r>
              <a:rPr lang="en-US" altLang="en-US" sz="2800" i="1"/>
              <a:t>not expressed</a:t>
            </a:r>
            <a:r>
              <a:rPr lang="en-US" altLang="en-US" sz="2800"/>
              <a:t> in the protein structure.</a:t>
            </a:r>
          </a:p>
          <a:p>
            <a:r>
              <a:rPr lang="en-US" altLang="en-US" sz="2800"/>
              <a:t>The remaining segments are “spliced” back together to form the “mature” transcript.</a:t>
            </a:r>
          </a:p>
          <a:p>
            <a:r>
              <a:rPr lang="en-US" altLang="en-US" sz="2800"/>
              <a:t>Sequences that survive processing and are </a:t>
            </a:r>
            <a:r>
              <a:rPr lang="en-US" altLang="en-US" sz="2800" u="sng"/>
              <a:t>ex</a:t>
            </a:r>
            <a:r>
              <a:rPr lang="en-US" altLang="en-US" sz="2800"/>
              <a:t>pressed in the mature transcript are called “</a:t>
            </a:r>
            <a:r>
              <a:rPr lang="en-US" altLang="en-US" sz="2800" b="1">
                <a:solidFill>
                  <a:srgbClr val="0000FF"/>
                </a:solidFill>
              </a:rPr>
              <a:t>exons.</a:t>
            </a:r>
            <a:r>
              <a:rPr lang="en-US" altLang="en-US" sz="280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US" altLang="en-US"/>
              <a:t>Biochemistry 3070 – Nucleic Acids</a:t>
            </a:r>
          </a:p>
        </p:txBody>
      </p:sp>
      <p:sp>
        <p:nvSpPr>
          <p:cNvPr id="5" name="Slide Number Placeholder 5"/>
          <p:cNvSpPr>
            <a:spLocks noGrp="1"/>
          </p:cNvSpPr>
          <p:nvPr>
            <p:ph type="sldNum" sz="quarter" idx="11"/>
          </p:nvPr>
        </p:nvSpPr>
        <p:spPr/>
        <p:txBody>
          <a:bodyPr/>
          <a:lstStyle/>
          <a:p>
            <a:fld id="{FEE50874-E5E4-4060-B270-3F327EBD0DAE}" type="slidenum">
              <a:rPr lang="en-US" altLang="en-US"/>
              <a:pPr/>
              <a:t>56</a:t>
            </a:fld>
            <a:endParaRPr lang="en-US" altLang="en-US"/>
          </a:p>
        </p:txBody>
      </p:sp>
      <p:sp>
        <p:nvSpPr>
          <p:cNvPr id="440322" name="Rectangle 2"/>
          <p:cNvSpPr>
            <a:spLocks noGrp="1" noChangeArrowheads="1"/>
          </p:cNvSpPr>
          <p:nvPr>
            <p:ph type="title"/>
          </p:nvPr>
        </p:nvSpPr>
        <p:spPr/>
        <p:txBody>
          <a:bodyPr/>
          <a:lstStyle/>
          <a:p>
            <a:r>
              <a:rPr lang="en-US" altLang="en-US"/>
              <a:t>Gene Expression – Processing of RNA</a:t>
            </a:r>
          </a:p>
        </p:txBody>
      </p:sp>
      <p:pic>
        <p:nvPicPr>
          <p:cNvPr id="440326"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0" y="533400"/>
            <a:ext cx="5505450"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D0657D0D-C372-4740-AF2C-CE293FE37AC3}" type="slidenum">
              <a:rPr lang="en-US" altLang="en-US"/>
              <a:pPr/>
              <a:t>57</a:t>
            </a:fld>
            <a:endParaRPr lang="en-US" altLang="en-US"/>
          </a:p>
        </p:txBody>
      </p:sp>
      <p:sp>
        <p:nvSpPr>
          <p:cNvPr id="441346" name="Rectangle 2"/>
          <p:cNvSpPr>
            <a:spLocks noGrp="1" noChangeArrowheads="1"/>
          </p:cNvSpPr>
          <p:nvPr>
            <p:ph type="title"/>
          </p:nvPr>
        </p:nvSpPr>
        <p:spPr/>
        <p:txBody>
          <a:bodyPr/>
          <a:lstStyle/>
          <a:p>
            <a:r>
              <a:rPr lang="en-US" altLang="en-US"/>
              <a:t>Gene Expression</a:t>
            </a:r>
          </a:p>
        </p:txBody>
      </p:sp>
      <p:pic>
        <p:nvPicPr>
          <p:cNvPr id="44134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609600"/>
            <a:ext cx="6781800" cy="168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1350" name="Text Box 6"/>
          <p:cNvSpPr txBox="1">
            <a:spLocks noChangeArrowheads="1"/>
          </p:cNvSpPr>
          <p:nvPr/>
        </p:nvSpPr>
        <p:spPr bwMode="auto">
          <a:xfrm>
            <a:off x="838200" y="2362200"/>
            <a:ext cx="7620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0"/>
              <a:t>Introns were discovered through “hybridization” experiments:</a:t>
            </a:r>
          </a:p>
          <a:p>
            <a:pPr>
              <a:spcBef>
                <a:spcPct val="50000"/>
              </a:spcBef>
            </a:pPr>
            <a:r>
              <a:rPr lang="en-US" altLang="en-US" sz="2000" b="0"/>
              <a:t>Mature, processed RNA transcripts were mixed with the DNA that encoded their formation.  Unbound loops in the DNA structure indicated the sites of the introns:</a:t>
            </a:r>
          </a:p>
        </p:txBody>
      </p:sp>
      <p:pic>
        <p:nvPicPr>
          <p:cNvPr id="441351"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90600" y="3962400"/>
            <a:ext cx="6553200" cy="2509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775940A1-69F2-4354-8EC2-079EE7C9391E}" type="slidenum">
              <a:rPr lang="en-US" altLang="en-US"/>
              <a:pPr/>
              <a:t>58</a:t>
            </a:fld>
            <a:endParaRPr lang="en-US" altLang="en-US"/>
          </a:p>
        </p:txBody>
      </p:sp>
      <p:sp>
        <p:nvSpPr>
          <p:cNvPr id="456706" name="Rectangle 2"/>
          <p:cNvSpPr>
            <a:spLocks noGrp="1" noChangeArrowheads="1"/>
          </p:cNvSpPr>
          <p:nvPr>
            <p:ph type="title"/>
          </p:nvPr>
        </p:nvSpPr>
        <p:spPr/>
        <p:txBody>
          <a:bodyPr/>
          <a:lstStyle/>
          <a:p>
            <a:r>
              <a:rPr lang="en-US" altLang="en-US"/>
              <a:t>RNA Molecules are Short Lived</a:t>
            </a:r>
          </a:p>
        </p:txBody>
      </p:sp>
      <p:sp>
        <p:nvSpPr>
          <p:cNvPr id="456707" name="Rectangle 3"/>
          <p:cNvSpPr>
            <a:spLocks noGrp="1" noChangeArrowheads="1"/>
          </p:cNvSpPr>
          <p:nvPr>
            <p:ph type="body" idx="1"/>
          </p:nvPr>
        </p:nvSpPr>
        <p:spPr/>
        <p:txBody>
          <a:bodyPr/>
          <a:lstStyle/>
          <a:p>
            <a:r>
              <a:rPr lang="en-US" altLang="en-US"/>
              <a:t>RNA transcripts are relatively short-lived.</a:t>
            </a:r>
          </a:p>
          <a:p>
            <a:r>
              <a:rPr lang="en-US" altLang="en-US"/>
              <a:t> mRNAs diffuse to the ribosomes where they direct the synthesis of proteins.</a:t>
            </a:r>
          </a:p>
          <a:p>
            <a:r>
              <a:rPr lang="en-US" altLang="en-US"/>
              <a:t>RNAse enzymes in the cell eventually hydrolyze RNA molecules back into individual ribonucleoside monophosphates that are recycled.  </a:t>
            </a:r>
            <a:r>
              <a:rPr lang="en-US" altLang="en-US" sz="1800" i="1"/>
              <a:t>(Recall Anfinson’s enzyme, ribonuclease.)</a:t>
            </a:r>
          </a:p>
          <a:p>
            <a:r>
              <a:rPr lang="en-US" altLang="en-US"/>
              <a:t>Therefore, DNA ultimately controls what proteins are synthesized and their working concentrations in the cell.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53A00E9C-7F32-4651-8EFB-6B24B219E7BB}" type="slidenum">
              <a:rPr lang="en-US" altLang="en-US"/>
              <a:pPr/>
              <a:t>59</a:t>
            </a:fld>
            <a:endParaRPr lang="en-US" altLang="en-US"/>
          </a:p>
        </p:txBody>
      </p:sp>
      <p:sp>
        <p:nvSpPr>
          <p:cNvPr id="457730" name="Rectangle 2"/>
          <p:cNvSpPr>
            <a:spLocks noGrp="1" noChangeArrowheads="1"/>
          </p:cNvSpPr>
          <p:nvPr>
            <p:ph type="title"/>
          </p:nvPr>
        </p:nvSpPr>
        <p:spPr/>
        <p:txBody>
          <a:bodyPr/>
          <a:lstStyle/>
          <a:p>
            <a:r>
              <a:rPr lang="en-US" altLang="en-US"/>
              <a:t>tRNA “Adaptor” Molecules</a:t>
            </a:r>
          </a:p>
        </p:txBody>
      </p:sp>
      <p:sp>
        <p:nvSpPr>
          <p:cNvPr id="457731" name="Rectangle 3"/>
          <p:cNvSpPr>
            <a:spLocks noGrp="1" noChangeArrowheads="1"/>
          </p:cNvSpPr>
          <p:nvPr>
            <p:ph type="body" idx="1"/>
          </p:nvPr>
        </p:nvSpPr>
        <p:spPr/>
        <p:txBody>
          <a:bodyPr/>
          <a:lstStyle/>
          <a:p>
            <a:r>
              <a:rPr lang="en-US" altLang="en-US" sz="2800"/>
              <a:t>If mRNA is directs protein synthesis, how is the information in the sequence of only four bases in nucleic acids “translated” into a sequence of 20 amino acids in proteins?</a:t>
            </a:r>
          </a:p>
          <a:p>
            <a:r>
              <a:rPr lang="en-US" altLang="en-US" sz="2800"/>
              <a:t>In 1958 Francis Crick postulated that complementary  base pairing between RNA bases was the key to translation.  Twenty different “adaptor” molecules would be needed to specify arrangement of 20 different amino acids.</a:t>
            </a:r>
          </a:p>
          <a:p>
            <a:r>
              <a:rPr lang="en-US" altLang="en-US" sz="2800"/>
              <a:t>Eventually, tRNA molecules with complementary binding sites were identified as these “adaptors.”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6C2BE867-AA62-43D1-8D25-F178B44FDB92}" type="slidenum">
              <a:rPr lang="en-US" altLang="en-US"/>
              <a:pPr/>
              <a:t>6</a:t>
            </a:fld>
            <a:endParaRPr lang="en-US" altLang="en-US"/>
          </a:p>
        </p:txBody>
      </p:sp>
      <p:sp>
        <p:nvSpPr>
          <p:cNvPr id="369666" name="Rectangle 2"/>
          <p:cNvSpPr>
            <a:spLocks noGrp="1" noChangeArrowheads="1"/>
          </p:cNvSpPr>
          <p:nvPr>
            <p:ph type="title"/>
          </p:nvPr>
        </p:nvSpPr>
        <p:spPr/>
        <p:txBody>
          <a:bodyPr/>
          <a:lstStyle/>
          <a:p>
            <a:endParaRPr lang="en-US" altLang="en-US"/>
          </a:p>
        </p:txBody>
      </p:sp>
      <p:sp>
        <p:nvSpPr>
          <p:cNvPr id="369667" name="Rectangle 3"/>
          <p:cNvSpPr>
            <a:spLocks noGrp="1" noChangeArrowheads="1"/>
          </p:cNvSpPr>
          <p:nvPr>
            <p:ph type="body" idx="1"/>
          </p:nvPr>
        </p:nvSpPr>
        <p:spPr>
          <a:xfrm>
            <a:off x="457200" y="304800"/>
            <a:ext cx="8229600" cy="5821363"/>
          </a:xfrm>
        </p:spPr>
        <p:txBody>
          <a:bodyPr/>
          <a:lstStyle/>
          <a:p>
            <a:pPr>
              <a:spcBef>
                <a:spcPct val="0"/>
              </a:spcBef>
              <a:buFontTx/>
              <a:buNone/>
            </a:pPr>
            <a:r>
              <a:rPr lang="en-US" altLang="en-US" i="1"/>
              <a:t>Historical Summary of the Discovery of DNA</a:t>
            </a:r>
          </a:p>
          <a:p>
            <a:r>
              <a:rPr lang="en-US" altLang="en-US" i="1"/>
              <a:t>Gregor Mendel:  (1865) Basic rules of inheritance from the cultivation of pea plants.</a:t>
            </a:r>
          </a:p>
          <a:p>
            <a:r>
              <a:rPr lang="en-US" altLang="en-US" i="1"/>
              <a:t>Friedrich Meischer (1865): Extracted “nuclein” from the nuclei of pus cells; it behaved as an acid and contained large amounts of phosphate.</a:t>
            </a:r>
          </a:p>
          <a:p>
            <a:pPr>
              <a:buFontTx/>
              <a:buNone/>
            </a:pPr>
            <a:r>
              <a:rPr lang="en-US" altLang="en-US" sz="1800" i="1"/>
              <a:t>	(Hospitals were a rich source of pus during this time, prior to antiseptic use.)</a:t>
            </a:r>
          </a:p>
          <a:p>
            <a:r>
              <a:rPr lang="en-US" altLang="en-US" i="1"/>
              <a:t>Albrecht Kossel (1882-1896) and P.A. Levene (1920): tetranucleotide hypothesis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altLang="en-US"/>
              <a:t>Biochemistry 3070 – Nucleic Acids</a:t>
            </a:r>
          </a:p>
        </p:txBody>
      </p:sp>
      <p:sp>
        <p:nvSpPr>
          <p:cNvPr id="8" name="Slide Number Placeholder 5"/>
          <p:cNvSpPr>
            <a:spLocks noGrp="1"/>
          </p:cNvSpPr>
          <p:nvPr>
            <p:ph type="sldNum" sz="quarter" idx="11"/>
          </p:nvPr>
        </p:nvSpPr>
        <p:spPr/>
        <p:txBody>
          <a:bodyPr/>
          <a:lstStyle/>
          <a:p>
            <a:fld id="{C58C2E62-C32C-411D-A55A-75EB060CE4F6}" type="slidenum">
              <a:rPr lang="en-US" altLang="en-US"/>
              <a:pPr/>
              <a:t>60</a:t>
            </a:fld>
            <a:endParaRPr lang="en-US" altLang="en-US"/>
          </a:p>
        </p:txBody>
      </p:sp>
      <p:sp>
        <p:nvSpPr>
          <p:cNvPr id="458757" name="Rectangle 5"/>
          <p:cNvSpPr>
            <a:spLocks noGrp="1" noChangeArrowheads="1"/>
          </p:cNvSpPr>
          <p:nvPr>
            <p:ph type="title"/>
          </p:nvPr>
        </p:nvSpPr>
        <p:spPr/>
        <p:txBody>
          <a:bodyPr/>
          <a:lstStyle/>
          <a:p>
            <a:r>
              <a:rPr lang="en-US" altLang="en-US"/>
              <a:t>tRNA Structures</a:t>
            </a:r>
          </a:p>
        </p:txBody>
      </p:sp>
      <p:pic>
        <p:nvPicPr>
          <p:cNvPr id="45875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990600"/>
            <a:ext cx="4038600" cy="4762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8759"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990600"/>
            <a:ext cx="47244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8761" name="Text Box 9"/>
          <p:cNvSpPr txBox="1">
            <a:spLocks noChangeArrowheads="1"/>
          </p:cNvSpPr>
          <p:nvPr/>
        </p:nvSpPr>
        <p:spPr bwMode="auto">
          <a:xfrm>
            <a:off x="1066800" y="57912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a:t>Secondary Structure</a:t>
            </a:r>
          </a:p>
        </p:txBody>
      </p:sp>
      <p:sp>
        <p:nvSpPr>
          <p:cNvPr id="458762" name="Text Box 10"/>
          <p:cNvSpPr txBox="1">
            <a:spLocks noChangeArrowheads="1"/>
          </p:cNvSpPr>
          <p:nvPr/>
        </p:nvSpPr>
        <p:spPr bwMode="auto">
          <a:xfrm>
            <a:off x="5486400" y="5780088"/>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a:t>Tertiary Structure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ACB4BF75-C2DC-459E-8EE5-804C8EF6EE9F}" type="slidenum">
              <a:rPr lang="en-US" altLang="en-US"/>
              <a:pPr/>
              <a:t>61</a:t>
            </a:fld>
            <a:endParaRPr lang="en-US" altLang="en-US"/>
          </a:p>
        </p:txBody>
      </p:sp>
      <p:sp>
        <p:nvSpPr>
          <p:cNvPr id="462850" name="Rectangle 2"/>
          <p:cNvSpPr>
            <a:spLocks noGrp="1" noChangeArrowheads="1"/>
          </p:cNvSpPr>
          <p:nvPr>
            <p:ph type="title"/>
          </p:nvPr>
        </p:nvSpPr>
        <p:spPr/>
        <p:txBody>
          <a:bodyPr/>
          <a:lstStyle/>
          <a:p>
            <a:r>
              <a:rPr lang="en-US" altLang="en-US"/>
              <a:t>tRNA Primary &amp; Secondary Structures</a:t>
            </a:r>
          </a:p>
        </p:txBody>
      </p:sp>
      <p:sp>
        <p:nvSpPr>
          <p:cNvPr id="462851" name="Rectangle 3"/>
          <p:cNvSpPr>
            <a:spLocks noGrp="1" noChangeArrowheads="1"/>
          </p:cNvSpPr>
          <p:nvPr>
            <p:ph type="body" idx="1"/>
          </p:nvPr>
        </p:nvSpPr>
        <p:spPr/>
        <p:txBody>
          <a:bodyPr/>
          <a:lstStyle/>
          <a:p>
            <a:pPr>
              <a:lnSpc>
                <a:spcPct val="90000"/>
              </a:lnSpc>
            </a:pPr>
            <a:r>
              <a:rPr lang="en-US" altLang="en-US"/>
              <a:t>All tRNAs share some common traits:</a:t>
            </a:r>
          </a:p>
          <a:p>
            <a:pPr lvl="1">
              <a:lnSpc>
                <a:spcPct val="90000"/>
              </a:lnSpc>
            </a:pPr>
            <a:r>
              <a:rPr lang="en-US" altLang="en-US"/>
              <a:t>Each is a single chain containing 73-93 ribonucleotides (~25kD)</a:t>
            </a:r>
          </a:p>
          <a:p>
            <a:pPr lvl="1">
              <a:lnSpc>
                <a:spcPct val="90000"/>
              </a:lnSpc>
            </a:pPr>
            <a:r>
              <a:rPr lang="en-US" altLang="en-US"/>
              <a:t>tRNAs contain many unusual bases (not just A,U,C,G)  For example, some are methylated derivatives.</a:t>
            </a:r>
          </a:p>
          <a:p>
            <a:pPr lvl="1">
              <a:lnSpc>
                <a:spcPct val="90000"/>
              </a:lnSpc>
            </a:pPr>
            <a:r>
              <a:rPr lang="en-US" altLang="en-US"/>
              <a:t>The 5’-end is </a:t>
            </a:r>
            <a:r>
              <a:rPr lang="en-US" altLang="en-US">
                <a:solidFill>
                  <a:srgbClr val="0000FF"/>
                </a:solidFill>
              </a:rPr>
              <a:t>phosphorylated</a:t>
            </a:r>
            <a:r>
              <a:rPr lang="en-US" altLang="en-US"/>
              <a:t> (usually pG).</a:t>
            </a:r>
          </a:p>
          <a:p>
            <a:pPr lvl="1">
              <a:lnSpc>
                <a:spcPct val="90000"/>
              </a:lnSpc>
            </a:pPr>
            <a:r>
              <a:rPr lang="en-US" altLang="en-US"/>
              <a:t>The 3’-end terminates with –</a:t>
            </a:r>
            <a:r>
              <a:rPr lang="en-US" altLang="en-US">
                <a:solidFill>
                  <a:srgbClr val="0000FF"/>
                </a:solidFill>
              </a:rPr>
              <a:t>CCA</a:t>
            </a:r>
            <a:r>
              <a:rPr lang="en-US" altLang="en-US"/>
              <a:t>-OH.</a:t>
            </a:r>
          </a:p>
          <a:p>
            <a:pPr lvl="1">
              <a:lnSpc>
                <a:spcPct val="90000"/>
              </a:lnSpc>
            </a:pPr>
            <a:r>
              <a:rPr lang="en-US" altLang="en-US"/>
              <a:t>An activated amino acid is attached to the 3’-end via an </a:t>
            </a:r>
            <a:r>
              <a:rPr lang="en-US" altLang="en-US">
                <a:solidFill>
                  <a:srgbClr val="0000FF"/>
                </a:solidFill>
              </a:rPr>
              <a:t>ester linkage</a:t>
            </a:r>
            <a:r>
              <a:rPr lang="en-US" altLang="en-US"/>
              <a:t>. </a:t>
            </a:r>
          </a:p>
          <a:p>
            <a:pPr lvl="1">
              <a:lnSpc>
                <a:spcPct val="90000"/>
              </a:lnSpc>
            </a:pPr>
            <a:r>
              <a:rPr lang="en-US" altLang="en-US"/>
              <a:t>tRNAs form regions of double-stranded helicies.  This results in “hairpin” loops.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a:t>Biochemistry 3070 – Nucleic Acids</a:t>
            </a:r>
          </a:p>
        </p:txBody>
      </p:sp>
      <p:sp>
        <p:nvSpPr>
          <p:cNvPr id="7" name="Slide Number Placeholder 4"/>
          <p:cNvSpPr>
            <a:spLocks noGrp="1"/>
          </p:cNvSpPr>
          <p:nvPr>
            <p:ph type="sldNum" sz="quarter" idx="11"/>
          </p:nvPr>
        </p:nvSpPr>
        <p:spPr/>
        <p:txBody>
          <a:bodyPr/>
          <a:lstStyle/>
          <a:p>
            <a:fld id="{263DFD35-2245-4DB0-98EE-E4CBA9F8F61F}" type="slidenum">
              <a:rPr lang="en-US" altLang="en-US"/>
              <a:pPr/>
              <a:t>62</a:t>
            </a:fld>
            <a:endParaRPr lang="en-US" altLang="en-US"/>
          </a:p>
        </p:txBody>
      </p:sp>
      <p:sp>
        <p:nvSpPr>
          <p:cNvPr id="463874" name="Rectangle 2"/>
          <p:cNvSpPr>
            <a:spLocks noGrp="1" noChangeArrowheads="1"/>
          </p:cNvSpPr>
          <p:nvPr>
            <p:ph type="title"/>
          </p:nvPr>
        </p:nvSpPr>
        <p:spPr/>
        <p:txBody>
          <a:bodyPr/>
          <a:lstStyle/>
          <a:p>
            <a:r>
              <a:rPr lang="en-US" altLang="en-US"/>
              <a:t>tRNA Tertiary Structure</a:t>
            </a:r>
          </a:p>
        </p:txBody>
      </p:sp>
      <p:pic>
        <p:nvPicPr>
          <p:cNvPr id="46387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762000"/>
            <a:ext cx="461962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3879" name="Text Box 7"/>
          <p:cNvSpPr txBox="1">
            <a:spLocks noChangeArrowheads="1"/>
          </p:cNvSpPr>
          <p:nvPr/>
        </p:nvSpPr>
        <p:spPr bwMode="auto">
          <a:xfrm>
            <a:off x="152400" y="609600"/>
            <a:ext cx="42672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100" b="0"/>
              <a:t> tRNA Molecules are “L-shaped.”</a:t>
            </a:r>
          </a:p>
          <a:p>
            <a:pPr>
              <a:spcBef>
                <a:spcPct val="50000"/>
              </a:spcBef>
              <a:buFontTx/>
              <a:buChar char="•"/>
            </a:pPr>
            <a:r>
              <a:rPr lang="en-US" altLang="en-US" sz="2100" b="0"/>
              <a:t>Two regions of the molecule contain double-helix segments.</a:t>
            </a:r>
          </a:p>
          <a:p>
            <a:pPr>
              <a:spcBef>
                <a:spcPct val="50000"/>
              </a:spcBef>
              <a:buFontTx/>
              <a:buChar char="•"/>
            </a:pPr>
            <a:r>
              <a:rPr lang="en-US" altLang="en-US" sz="2100" b="0"/>
              <a:t>The CCA terminus extends from one end of the “L,” where the appropriate amino acid is attached.</a:t>
            </a:r>
          </a:p>
          <a:p>
            <a:pPr>
              <a:spcBef>
                <a:spcPct val="50000"/>
              </a:spcBef>
              <a:buFontTx/>
              <a:buChar char="•"/>
            </a:pPr>
            <a:r>
              <a:rPr lang="en-US" altLang="en-US" sz="2100" b="0"/>
              <a:t>Activated amino acids are attached to the CCA terminus by highly specifc “aminoacyl-tRNA synthetases” that sense the anticodon [and other bases throughout the molecule]. </a:t>
            </a:r>
          </a:p>
          <a:p>
            <a:pPr>
              <a:spcBef>
                <a:spcPct val="50000"/>
              </a:spcBef>
              <a:buFontTx/>
              <a:buChar char="•"/>
            </a:pPr>
            <a:r>
              <a:rPr lang="en-US" altLang="en-US" sz="2100" b="0"/>
              <a:t>The “anticodon” loop is at the other end of the “L.”</a:t>
            </a:r>
          </a:p>
          <a:p>
            <a:pPr>
              <a:spcBef>
                <a:spcPct val="50000"/>
              </a:spcBef>
            </a:pPr>
            <a:endParaRPr lang="en-US" altLang="en-US" sz="2100" b="0"/>
          </a:p>
          <a:p>
            <a:pPr>
              <a:spcBef>
                <a:spcPct val="50000"/>
              </a:spcBef>
              <a:buFontTx/>
              <a:buChar char="•"/>
            </a:pPr>
            <a:endParaRPr lang="en-US" altLang="en-US" sz="2000" b="0"/>
          </a:p>
          <a:p>
            <a:pPr>
              <a:spcBef>
                <a:spcPct val="50000"/>
              </a:spcBef>
            </a:pPr>
            <a:endParaRPr lang="en-US" altLang="en-US" sz="2400" b="0"/>
          </a:p>
        </p:txBody>
      </p:sp>
      <p:sp>
        <p:nvSpPr>
          <p:cNvPr id="463880" name="Text Box 8"/>
          <p:cNvSpPr txBox="1">
            <a:spLocks noChangeArrowheads="1"/>
          </p:cNvSpPr>
          <p:nvPr/>
        </p:nvSpPr>
        <p:spPr bwMode="auto">
          <a:xfrm>
            <a:off x="7010400" y="57150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0" i="1"/>
              <a:t>Stryer, Chapter 29</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0F1C9E54-9C3E-49C6-B3BD-EB113ADD6B83}" type="slidenum">
              <a:rPr lang="en-US" altLang="en-US"/>
              <a:pPr/>
              <a:t>63</a:t>
            </a:fld>
            <a:endParaRPr lang="en-US" altLang="en-US"/>
          </a:p>
        </p:txBody>
      </p:sp>
      <p:sp>
        <p:nvSpPr>
          <p:cNvPr id="464898" name="Rectangle 2"/>
          <p:cNvSpPr>
            <a:spLocks noGrp="1" noChangeArrowheads="1"/>
          </p:cNvSpPr>
          <p:nvPr>
            <p:ph type="title"/>
          </p:nvPr>
        </p:nvSpPr>
        <p:spPr/>
        <p:txBody>
          <a:bodyPr/>
          <a:lstStyle/>
          <a:p>
            <a:r>
              <a:rPr lang="en-US" altLang="en-US" sz="1600"/>
              <a:t>mRNA Translation: The Genetic Code</a:t>
            </a:r>
          </a:p>
        </p:txBody>
      </p:sp>
      <p:sp>
        <p:nvSpPr>
          <p:cNvPr id="464899" name="Rectangle 3"/>
          <p:cNvSpPr>
            <a:spLocks noGrp="1" noChangeArrowheads="1"/>
          </p:cNvSpPr>
          <p:nvPr>
            <p:ph type="body" idx="1"/>
          </p:nvPr>
        </p:nvSpPr>
        <p:spPr/>
        <p:txBody>
          <a:bodyPr/>
          <a:lstStyle/>
          <a:p>
            <a:pPr>
              <a:lnSpc>
                <a:spcPct val="90000"/>
              </a:lnSpc>
            </a:pPr>
            <a:r>
              <a:rPr lang="en-US" altLang="en-US"/>
              <a:t>Why are </a:t>
            </a:r>
            <a:r>
              <a:rPr lang="en-US" altLang="en-US" u="sng"/>
              <a:t>three bases</a:t>
            </a:r>
            <a:r>
              <a:rPr lang="en-US" altLang="en-US"/>
              <a:t> needed in the codons of mRNA to specify amino acid sequences?</a:t>
            </a:r>
          </a:p>
          <a:p>
            <a:pPr>
              <a:lnSpc>
                <a:spcPct val="90000"/>
              </a:lnSpc>
            </a:pPr>
            <a:r>
              <a:rPr lang="en-US" altLang="en-US"/>
              <a:t>Consider the possible combinations of the four bases possible in a hypothetical codon:</a:t>
            </a:r>
          </a:p>
          <a:p>
            <a:pPr lvl="1">
              <a:lnSpc>
                <a:spcPct val="90000"/>
              </a:lnSpc>
            </a:pPr>
            <a:r>
              <a:rPr lang="en-US" altLang="en-US"/>
              <a:t>One base:     	4</a:t>
            </a:r>
            <a:r>
              <a:rPr lang="en-US" altLang="en-US" baseline="30000"/>
              <a:t>1</a:t>
            </a:r>
            <a:r>
              <a:rPr lang="en-US" altLang="en-US"/>
              <a:t>=4 combinations</a:t>
            </a:r>
          </a:p>
          <a:p>
            <a:pPr lvl="1">
              <a:lnSpc>
                <a:spcPct val="90000"/>
              </a:lnSpc>
            </a:pPr>
            <a:r>
              <a:rPr lang="en-US" altLang="en-US"/>
              <a:t>Two bases:   	4</a:t>
            </a:r>
            <a:r>
              <a:rPr lang="en-US" altLang="en-US" baseline="30000"/>
              <a:t>2</a:t>
            </a:r>
            <a:r>
              <a:rPr lang="en-US" altLang="en-US"/>
              <a:t>=16 combinations</a:t>
            </a:r>
          </a:p>
          <a:p>
            <a:pPr lvl="1">
              <a:lnSpc>
                <a:spcPct val="90000"/>
              </a:lnSpc>
            </a:pPr>
            <a:r>
              <a:rPr lang="en-US" altLang="en-US"/>
              <a:t>Three bases: 	4</a:t>
            </a:r>
            <a:r>
              <a:rPr lang="en-US" altLang="en-US" baseline="30000"/>
              <a:t>3</a:t>
            </a:r>
            <a:r>
              <a:rPr lang="en-US" altLang="en-US"/>
              <a:t>=64 combinations</a:t>
            </a:r>
          </a:p>
          <a:p>
            <a:pPr>
              <a:lnSpc>
                <a:spcPct val="90000"/>
              </a:lnSpc>
            </a:pPr>
            <a:r>
              <a:rPr lang="en-US" altLang="en-US"/>
              <a:t>Only three base sequences have sufficient combinations to code for 20 amino acids.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1CD99723-5EF2-4F05-A158-F582F2997230}" type="slidenum">
              <a:rPr lang="en-US" altLang="en-US"/>
              <a:pPr/>
              <a:t>64</a:t>
            </a:fld>
            <a:endParaRPr lang="en-US" altLang="en-US"/>
          </a:p>
        </p:txBody>
      </p:sp>
      <p:sp>
        <p:nvSpPr>
          <p:cNvPr id="487426" name="Rectangle 2"/>
          <p:cNvSpPr>
            <a:spLocks noGrp="1" noChangeArrowheads="1"/>
          </p:cNvSpPr>
          <p:nvPr>
            <p:ph type="title"/>
          </p:nvPr>
        </p:nvSpPr>
        <p:spPr/>
        <p:txBody>
          <a:bodyPr/>
          <a:lstStyle/>
          <a:p>
            <a:r>
              <a:rPr lang="en-US" altLang="en-US" sz="1600"/>
              <a:t>mRNA Translation: The Genetic Code</a:t>
            </a:r>
          </a:p>
        </p:txBody>
      </p:sp>
      <p:sp>
        <p:nvSpPr>
          <p:cNvPr id="487427" name="Rectangle 3"/>
          <p:cNvSpPr>
            <a:spLocks noGrp="1" noChangeArrowheads="1"/>
          </p:cNvSpPr>
          <p:nvPr>
            <p:ph type="body" sz="half" idx="1"/>
          </p:nvPr>
        </p:nvSpPr>
        <p:spPr>
          <a:xfrm>
            <a:off x="457200" y="533400"/>
            <a:ext cx="8305800" cy="1524000"/>
          </a:xfrm>
        </p:spPr>
        <p:txBody>
          <a:bodyPr/>
          <a:lstStyle/>
          <a:p>
            <a:r>
              <a:rPr lang="en-US" altLang="en-US" sz="2800"/>
              <a:t>Features of the “</a:t>
            </a:r>
            <a:r>
              <a:rPr lang="en-US" altLang="en-US" sz="2800">
                <a:solidFill>
                  <a:srgbClr val="0000FF"/>
                </a:solidFill>
              </a:rPr>
              <a:t>Genetic Code:</a:t>
            </a:r>
            <a:r>
              <a:rPr lang="en-US" altLang="en-US" sz="2800"/>
              <a:t>”</a:t>
            </a:r>
          </a:p>
          <a:p>
            <a:pPr lvl="1"/>
            <a:r>
              <a:rPr lang="en-US" altLang="en-US" sz="2400"/>
              <a:t>Three nucleotides encode one amino acid.</a:t>
            </a:r>
          </a:p>
          <a:p>
            <a:pPr lvl="1"/>
            <a:r>
              <a:rPr lang="en-US" altLang="en-US" sz="2400"/>
              <a:t>The code in non-overlapping:</a:t>
            </a:r>
          </a:p>
          <a:p>
            <a:pPr lvl="1"/>
            <a:endParaRPr lang="en-US" altLang="en-US" sz="2400"/>
          </a:p>
        </p:txBody>
      </p:sp>
      <p:pic>
        <p:nvPicPr>
          <p:cNvPr id="48742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14400" y="1981200"/>
            <a:ext cx="7620000" cy="22225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7431" name="Rectangle 7"/>
          <p:cNvSpPr>
            <a:spLocks noChangeArrowheads="1"/>
          </p:cNvSpPr>
          <p:nvPr/>
        </p:nvSpPr>
        <p:spPr bwMode="auto">
          <a:xfrm>
            <a:off x="533400" y="3886200"/>
            <a:ext cx="8305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endParaRPr lang="en-US" altLang="en-US" b="0"/>
          </a:p>
          <a:p>
            <a:pPr lvl="1"/>
            <a:r>
              <a:rPr lang="en-US" altLang="en-US" b="0"/>
              <a:t>The code has no punctuation.</a:t>
            </a:r>
          </a:p>
          <a:p>
            <a:pPr lvl="1"/>
            <a:r>
              <a:rPr lang="en-US" altLang="en-US" b="0"/>
              <a:t>The code is degenerate.</a:t>
            </a:r>
          </a:p>
          <a:p>
            <a:pPr lvl="1"/>
            <a:r>
              <a:rPr lang="en-US" altLang="en-US" b="0"/>
              <a:t>The code is nearly universal.</a:t>
            </a:r>
          </a:p>
          <a:p>
            <a:pPr lvl="1"/>
            <a:endParaRPr lang="en-US" altLang="en-US" b="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44D206CD-CA58-4A69-9428-B32F7A974444}" type="slidenum">
              <a:rPr lang="en-US" altLang="en-US"/>
              <a:pPr/>
              <a:t>65</a:t>
            </a:fld>
            <a:endParaRPr lang="en-US" altLang="en-US"/>
          </a:p>
        </p:txBody>
      </p:sp>
      <p:sp>
        <p:nvSpPr>
          <p:cNvPr id="466950" name="Rectangle 6"/>
          <p:cNvSpPr>
            <a:spLocks noGrp="1" noChangeArrowheads="1"/>
          </p:cNvSpPr>
          <p:nvPr>
            <p:ph type="title"/>
          </p:nvPr>
        </p:nvSpPr>
        <p:spPr/>
        <p:txBody>
          <a:bodyPr/>
          <a:lstStyle/>
          <a:p>
            <a:endParaRPr lang="en-US" altLang="en-US"/>
          </a:p>
        </p:txBody>
      </p:sp>
      <p:pic>
        <p:nvPicPr>
          <p:cNvPr id="46694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0"/>
            <a:ext cx="7543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35BAF46F-CE7B-49D4-BD05-DB2D4741E436}" type="slidenum">
              <a:rPr lang="en-US" altLang="en-US"/>
              <a:pPr/>
              <a:t>66</a:t>
            </a:fld>
            <a:endParaRPr lang="en-US" altLang="en-US"/>
          </a:p>
        </p:txBody>
      </p:sp>
      <p:sp>
        <p:nvSpPr>
          <p:cNvPr id="467970" name="Rectangle 2"/>
          <p:cNvSpPr>
            <a:spLocks noGrp="1" noChangeArrowheads="1"/>
          </p:cNvSpPr>
          <p:nvPr>
            <p:ph type="title"/>
          </p:nvPr>
        </p:nvSpPr>
        <p:spPr/>
        <p:txBody>
          <a:bodyPr/>
          <a:lstStyle/>
          <a:p>
            <a:r>
              <a:rPr lang="en-US" altLang="en-US" sz="1600"/>
              <a:t>Genetic Code Degeneracy</a:t>
            </a:r>
          </a:p>
        </p:txBody>
      </p:sp>
      <p:sp>
        <p:nvSpPr>
          <p:cNvPr id="467971" name="Rectangle 3"/>
          <p:cNvSpPr>
            <a:spLocks noGrp="1" noChangeArrowheads="1"/>
          </p:cNvSpPr>
          <p:nvPr>
            <p:ph type="body" idx="1"/>
          </p:nvPr>
        </p:nvSpPr>
        <p:spPr>
          <a:xfrm>
            <a:off x="457200" y="762000"/>
            <a:ext cx="8229600" cy="5592763"/>
          </a:xfrm>
        </p:spPr>
        <p:txBody>
          <a:bodyPr/>
          <a:lstStyle/>
          <a:p>
            <a:r>
              <a:rPr lang="en-US" altLang="en-US"/>
              <a:t>64 codons obviously exhibit </a:t>
            </a:r>
            <a:r>
              <a:rPr lang="en-US" altLang="en-US">
                <a:solidFill>
                  <a:srgbClr val="0000FF"/>
                </a:solidFill>
              </a:rPr>
              <a:t>redundancy</a:t>
            </a:r>
            <a:r>
              <a:rPr lang="en-US" altLang="en-US"/>
              <a:t>.  For example, all the following codons code for serine (ser):	UC</a:t>
            </a:r>
            <a:r>
              <a:rPr lang="en-US" altLang="en-US">
                <a:solidFill>
                  <a:srgbClr val="0000FF"/>
                </a:solidFill>
              </a:rPr>
              <a:t>U</a:t>
            </a:r>
          </a:p>
          <a:p>
            <a:pPr>
              <a:buFontTx/>
              <a:buNone/>
            </a:pPr>
            <a:r>
              <a:rPr lang="en-US" altLang="en-US"/>
              <a:t>					UC</a:t>
            </a:r>
            <a:r>
              <a:rPr lang="en-US" altLang="en-US">
                <a:solidFill>
                  <a:srgbClr val="0000FF"/>
                </a:solidFill>
              </a:rPr>
              <a:t>C</a:t>
            </a:r>
          </a:p>
          <a:p>
            <a:pPr>
              <a:buFontTx/>
              <a:buNone/>
            </a:pPr>
            <a:r>
              <a:rPr lang="en-US" altLang="en-US"/>
              <a:t>					UC</a:t>
            </a:r>
            <a:r>
              <a:rPr lang="en-US" altLang="en-US">
                <a:solidFill>
                  <a:srgbClr val="0000FF"/>
                </a:solidFill>
              </a:rPr>
              <a:t>A</a:t>
            </a:r>
          </a:p>
          <a:p>
            <a:pPr>
              <a:buFontTx/>
              <a:buNone/>
            </a:pPr>
            <a:r>
              <a:rPr lang="en-US" altLang="en-US"/>
              <a:t>					UC</a:t>
            </a:r>
            <a:r>
              <a:rPr lang="en-US" altLang="en-US">
                <a:solidFill>
                  <a:srgbClr val="0000FF"/>
                </a:solidFill>
              </a:rPr>
              <a:t>G</a:t>
            </a:r>
            <a:r>
              <a:rPr lang="en-US" altLang="en-US"/>
              <a:t> </a:t>
            </a:r>
          </a:p>
          <a:p>
            <a:r>
              <a:rPr lang="en-US" altLang="en-US" u="sng"/>
              <a:t>Such redundancy can help </a:t>
            </a:r>
            <a:r>
              <a:rPr lang="en-US" altLang="en-US" i="1" u="sng"/>
              <a:t>avoid errors in protein expression</a:t>
            </a:r>
            <a:r>
              <a:rPr lang="en-US" altLang="en-US"/>
              <a:t> (especially if the mutation occurs in the third base position).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7B58E3AE-E7B2-4600-AACE-FA8D3B51B195}" type="slidenum">
              <a:rPr lang="en-US" altLang="en-US"/>
              <a:pPr/>
              <a:t>67</a:t>
            </a:fld>
            <a:endParaRPr lang="en-US" altLang="en-US"/>
          </a:p>
        </p:txBody>
      </p:sp>
      <p:sp>
        <p:nvSpPr>
          <p:cNvPr id="468994" name="Rectangle 2"/>
          <p:cNvSpPr>
            <a:spLocks noGrp="1" noChangeArrowheads="1"/>
          </p:cNvSpPr>
          <p:nvPr>
            <p:ph type="title"/>
          </p:nvPr>
        </p:nvSpPr>
        <p:spPr/>
        <p:txBody>
          <a:bodyPr/>
          <a:lstStyle/>
          <a:p>
            <a:r>
              <a:rPr lang="en-US" altLang="en-US" sz="1600"/>
              <a:t>The Genetic Code</a:t>
            </a:r>
          </a:p>
        </p:txBody>
      </p:sp>
      <p:sp>
        <p:nvSpPr>
          <p:cNvPr id="468995" name="Rectangle 3"/>
          <p:cNvSpPr>
            <a:spLocks noGrp="1" noChangeArrowheads="1"/>
          </p:cNvSpPr>
          <p:nvPr>
            <p:ph type="body" idx="1"/>
          </p:nvPr>
        </p:nvSpPr>
        <p:spPr/>
        <p:txBody>
          <a:bodyPr/>
          <a:lstStyle/>
          <a:p>
            <a:pPr>
              <a:lnSpc>
                <a:spcPct val="90000"/>
              </a:lnSpc>
            </a:pPr>
            <a:r>
              <a:rPr lang="en-US" altLang="en-US"/>
              <a:t>The Genetic Code also contains “start” and “stop” signals:</a:t>
            </a:r>
          </a:p>
          <a:p>
            <a:pPr lvl="1">
              <a:lnSpc>
                <a:spcPct val="90000"/>
              </a:lnSpc>
            </a:pPr>
            <a:r>
              <a:rPr lang="en-US" altLang="en-US" b="1">
                <a:solidFill>
                  <a:srgbClr val="009900"/>
                </a:solidFill>
              </a:rPr>
              <a:t>Start:		AUG	 </a:t>
            </a:r>
            <a:r>
              <a:rPr lang="en-US" altLang="en-US" b="1" i="1">
                <a:solidFill>
                  <a:srgbClr val="009900"/>
                </a:solidFill>
              </a:rPr>
              <a:t>(fMet)</a:t>
            </a:r>
          </a:p>
          <a:p>
            <a:pPr lvl="1">
              <a:lnSpc>
                <a:spcPct val="90000"/>
              </a:lnSpc>
            </a:pPr>
            <a:r>
              <a:rPr lang="en-US" altLang="en-US" b="1">
                <a:solidFill>
                  <a:srgbClr val="FF0000"/>
                </a:solidFill>
              </a:rPr>
              <a:t>Stop:		UAA,  UAG,  UGA</a:t>
            </a:r>
            <a:r>
              <a:rPr lang="en-US" altLang="en-US">
                <a:solidFill>
                  <a:srgbClr val="FF0000"/>
                </a:solidFill>
              </a:rPr>
              <a:t>.</a:t>
            </a:r>
          </a:p>
          <a:p>
            <a:pPr>
              <a:lnSpc>
                <a:spcPct val="90000"/>
              </a:lnSpc>
            </a:pPr>
            <a:r>
              <a:rPr lang="en-US" altLang="en-US"/>
              <a:t>Once translation has begun, the “reading frame” is established, and no spaces or punctuation is needed.  The sequence is read like a long sentence of three-letter words without spaces:</a:t>
            </a:r>
          </a:p>
          <a:p>
            <a:pPr lvl="1">
              <a:lnSpc>
                <a:spcPct val="90000"/>
              </a:lnSpc>
              <a:buFontTx/>
              <a:buNone/>
            </a:pPr>
            <a:r>
              <a:rPr lang="en-US" altLang="en-US"/>
              <a:t>	e.g, </a:t>
            </a:r>
            <a:r>
              <a:rPr lang="en-US" altLang="en-US" i="1"/>
              <a:t>“</a:t>
            </a:r>
            <a:r>
              <a:rPr lang="en-US" altLang="en-US" i="1" u="sng"/>
              <a:t>Theredfoxatethehenandtheegg</a:t>
            </a:r>
            <a:r>
              <a:rPr lang="en-US" altLang="en-US" i="1"/>
              <a:t>.” </a:t>
            </a:r>
          </a:p>
          <a:p>
            <a:pPr lvl="1">
              <a:lnSpc>
                <a:spcPct val="90000"/>
              </a:lnSpc>
              <a:buFontTx/>
              <a:buNone/>
            </a:pPr>
            <a:r>
              <a:rPr lang="en-US" altLang="en-US" i="1"/>
              <a: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2F50D088-18A3-47BC-8A05-654BEAEF0F73}" type="slidenum">
              <a:rPr lang="en-US" altLang="en-US"/>
              <a:pPr/>
              <a:t>68</a:t>
            </a:fld>
            <a:endParaRPr lang="en-US" altLang="en-US"/>
          </a:p>
        </p:txBody>
      </p:sp>
      <p:sp>
        <p:nvSpPr>
          <p:cNvPr id="472066" name="Rectangle 2"/>
          <p:cNvSpPr>
            <a:spLocks noGrp="1" noChangeArrowheads="1"/>
          </p:cNvSpPr>
          <p:nvPr>
            <p:ph type="title"/>
          </p:nvPr>
        </p:nvSpPr>
        <p:spPr/>
        <p:txBody>
          <a:bodyPr/>
          <a:lstStyle/>
          <a:p>
            <a:r>
              <a:rPr lang="en-US" altLang="en-US" sz="1600"/>
              <a:t>The Genetic Code</a:t>
            </a:r>
          </a:p>
        </p:txBody>
      </p:sp>
      <p:sp>
        <p:nvSpPr>
          <p:cNvPr id="472067" name="Rectangle 3"/>
          <p:cNvSpPr>
            <a:spLocks noGrp="1" noChangeArrowheads="1"/>
          </p:cNvSpPr>
          <p:nvPr>
            <p:ph type="body" idx="1"/>
          </p:nvPr>
        </p:nvSpPr>
        <p:spPr/>
        <p:txBody>
          <a:bodyPr/>
          <a:lstStyle/>
          <a:p>
            <a:pPr>
              <a:lnSpc>
                <a:spcPct val="90000"/>
              </a:lnSpc>
            </a:pPr>
            <a:r>
              <a:rPr lang="en-US" altLang="en-US"/>
              <a:t>The Genetic Code also contains “start” and “stop” signals:</a:t>
            </a:r>
          </a:p>
          <a:p>
            <a:pPr lvl="1">
              <a:lnSpc>
                <a:spcPct val="90000"/>
              </a:lnSpc>
            </a:pPr>
            <a:r>
              <a:rPr lang="en-US" altLang="en-US" b="1">
                <a:solidFill>
                  <a:srgbClr val="009900"/>
                </a:solidFill>
              </a:rPr>
              <a:t>Start:		AUG	 </a:t>
            </a:r>
            <a:r>
              <a:rPr lang="en-US" altLang="en-US" b="1" i="1">
                <a:solidFill>
                  <a:srgbClr val="009900"/>
                </a:solidFill>
              </a:rPr>
              <a:t>(fMet)</a:t>
            </a:r>
          </a:p>
          <a:p>
            <a:pPr lvl="1">
              <a:lnSpc>
                <a:spcPct val="90000"/>
              </a:lnSpc>
            </a:pPr>
            <a:r>
              <a:rPr lang="en-US" altLang="en-US" b="1">
                <a:solidFill>
                  <a:srgbClr val="FF0000"/>
                </a:solidFill>
              </a:rPr>
              <a:t>Stop:		UAA,  UAG,  UGA</a:t>
            </a:r>
            <a:r>
              <a:rPr lang="en-US" altLang="en-US">
                <a:solidFill>
                  <a:srgbClr val="FF0000"/>
                </a:solidFill>
              </a:rPr>
              <a:t>.</a:t>
            </a:r>
          </a:p>
          <a:p>
            <a:pPr>
              <a:lnSpc>
                <a:spcPct val="90000"/>
              </a:lnSpc>
            </a:pPr>
            <a:r>
              <a:rPr lang="en-US" altLang="en-US"/>
              <a:t>Once translation has begun, the “reading frame” is established, and no spaces or punctuation is needed.  The sequence is read like a long sentence of three-letter words without spaces:</a:t>
            </a:r>
          </a:p>
          <a:p>
            <a:pPr lvl="1">
              <a:lnSpc>
                <a:spcPct val="90000"/>
              </a:lnSpc>
              <a:buFontTx/>
              <a:buNone/>
            </a:pPr>
            <a:r>
              <a:rPr lang="en-US" altLang="en-US"/>
              <a:t>	e.g, </a:t>
            </a:r>
            <a:r>
              <a:rPr lang="en-US" altLang="en-US" i="1"/>
              <a:t>“</a:t>
            </a:r>
            <a:r>
              <a:rPr lang="en-US" altLang="en-US" i="1" u="sng"/>
              <a:t>Theredfoxatethehenandtheegg</a:t>
            </a:r>
            <a:r>
              <a:rPr lang="en-US" altLang="en-US" i="1"/>
              <a:t>.” </a:t>
            </a:r>
          </a:p>
          <a:p>
            <a:pPr lvl="1">
              <a:lnSpc>
                <a:spcPct val="90000"/>
              </a:lnSpc>
              <a:buFontTx/>
              <a:buNone/>
            </a:pPr>
            <a:r>
              <a:rPr lang="en-US" altLang="en-US" i="1"/>
              <a:t>     </a:t>
            </a:r>
            <a:r>
              <a:rPr lang="en-US" altLang="en-US" i="1" u="sng"/>
              <a:t>The</a:t>
            </a:r>
            <a:r>
              <a:rPr lang="en-US" altLang="en-US" i="1"/>
              <a:t> </a:t>
            </a:r>
            <a:r>
              <a:rPr lang="en-US" altLang="en-US" i="1" u="sng"/>
              <a:t>red</a:t>
            </a:r>
            <a:r>
              <a:rPr lang="en-US" altLang="en-US" i="1"/>
              <a:t> </a:t>
            </a:r>
            <a:r>
              <a:rPr lang="en-US" altLang="en-US" i="1" u="sng"/>
              <a:t>fox</a:t>
            </a:r>
            <a:r>
              <a:rPr lang="en-US" altLang="en-US" i="1"/>
              <a:t> </a:t>
            </a:r>
            <a:r>
              <a:rPr lang="en-US" altLang="en-US" i="1" u="sng"/>
              <a:t>ate</a:t>
            </a:r>
            <a:r>
              <a:rPr lang="en-US" altLang="en-US" i="1"/>
              <a:t> </a:t>
            </a:r>
            <a:r>
              <a:rPr lang="en-US" altLang="en-US" i="1" u="sng"/>
              <a:t>the</a:t>
            </a:r>
            <a:r>
              <a:rPr lang="en-US" altLang="en-US" i="1"/>
              <a:t> </a:t>
            </a:r>
            <a:r>
              <a:rPr lang="en-US" altLang="en-US" i="1" u="sng"/>
              <a:t>hen</a:t>
            </a:r>
            <a:r>
              <a:rPr lang="en-US" altLang="en-US" i="1"/>
              <a:t> </a:t>
            </a:r>
            <a:r>
              <a:rPr lang="en-US" altLang="en-US" i="1" u="sng"/>
              <a:t>and</a:t>
            </a:r>
            <a:r>
              <a:rPr lang="en-US" altLang="en-US" i="1"/>
              <a:t> </a:t>
            </a:r>
            <a:r>
              <a:rPr lang="en-US" altLang="en-US" i="1" u="sng"/>
              <a:t>the</a:t>
            </a:r>
            <a:r>
              <a:rPr lang="en-US" altLang="en-US" i="1"/>
              <a:t> </a:t>
            </a:r>
            <a:r>
              <a:rPr lang="en-US" altLang="en-US" i="1" u="sng"/>
              <a:t>egg</a:t>
            </a:r>
            <a:r>
              <a:rPr lang="en-US" altLang="en-US" i="1"/>
              <a: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3444986C-0F2F-4CCA-8942-74641D982A87}" type="slidenum">
              <a:rPr lang="en-US" altLang="en-US"/>
              <a:pPr/>
              <a:t>69</a:t>
            </a:fld>
            <a:endParaRPr lang="en-US" altLang="en-US"/>
          </a:p>
        </p:txBody>
      </p:sp>
      <p:sp>
        <p:nvSpPr>
          <p:cNvPr id="471042" name="Rectangle 2"/>
          <p:cNvSpPr>
            <a:spLocks noGrp="1" noChangeArrowheads="1"/>
          </p:cNvSpPr>
          <p:nvPr>
            <p:ph type="title"/>
          </p:nvPr>
        </p:nvSpPr>
        <p:spPr/>
        <p:txBody>
          <a:bodyPr/>
          <a:lstStyle/>
          <a:p>
            <a:r>
              <a:rPr lang="en-US" altLang="en-US" sz="1600"/>
              <a:t>The Genetic Code is Universal</a:t>
            </a:r>
          </a:p>
        </p:txBody>
      </p:sp>
      <p:sp>
        <p:nvSpPr>
          <p:cNvPr id="471043" name="Rectangle 3"/>
          <p:cNvSpPr>
            <a:spLocks noGrp="1" noChangeArrowheads="1"/>
          </p:cNvSpPr>
          <p:nvPr>
            <p:ph type="body" sz="half" idx="1"/>
          </p:nvPr>
        </p:nvSpPr>
        <p:spPr>
          <a:xfrm>
            <a:off x="685800" y="457200"/>
            <a:ext cx="8077200" cy="1143000"/>
          </a:xfrm>
        </p:spPr>
        <p:txBody>
          <a:bodyPr/>
          <a:lstStyle/>
          <a:p>
            <a:r>
              <a:rPr lang="en-US" altLang="en-US" sz="2800"/>
              <a:t>The Genetic Code seems to be universal, with the exception of mitochondrial RNA sequences:</a:t>
            </a:r>
          </a:p>
        </p:txBody>
      </p:sp>
      <p:pic>
        <p:nvPicPr>
          <p:cNvPr id="47104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 y="1600200"/>
            <a:ext cx="83058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792827AC-F952-4471-8401-6D87EBA2FA6B}" type="slidenum">
              <a:rPr lang="en-US" altLang="en-US"/>
              <a:pPr/>
              <a:t>7</a:t>
            </a:fld>
            <a:endParaRPr lang="en-US" altLang="en-US"/>
          </a:p>
        </p:txBody>
      </p:sp>
      <p:sp>
        <p:nvSpPr>
          <p:cNvPr id="377858" name="Rectangle 2"/>
          <p:cNvSpPr>
            <a:spLocks noGrp="1" noChangeArrowheads="1"/>
          </p:cNvSpPr>
          <p:nvPr>
            <p:ph type="title"/>
          </p:nvPr>
        </p:nvSpPr>
        <p:spPr/>
        <p:txBody>
          <a:bodyPr/>
          <a:lstStyle/>
          <a:p>
            <a:endParaRPr lang="en-US" altLang="en-US"/>
          </a:p>
        </p:txBody>
      </p:sp>
      <p:sp>
        <p:nvSpPr>
          <p:cNvPr id="377859" name="Rectangle 3"/>
          <p:cNvSpPr>
            <a:spLocks noGrp="1" noChangeArrowheads="1"/>
          </p:cNvSpPr>
          <p:nvPr>
            <p:ph type="body" idx="1"/>
          </p:nvPr>
        </p:nvSpPr>
        <p:spPr/>
        <p:txBody>
          <a:bodyPr/>
          <a:lstStyle/>
          <a:p>
            <a:pPr>
              <a:buFontTx/>
              <a:buNone/>
            </a:pPr>
            <a:r>
              <a:rPr lang="en-US" altLang="en-US" i="1"/>
              <a:t>Organic “bases” in DNA (&amp; RNA):</a:t>
            </a:r>
            <a:r>
              <a:rPr lang="en-US" altLang="en-US"/>
              <a:t> </a:t>
            </a:r>
          </a:p>
        </p:txBody>
      </p:sp>
      <p:pic>
        <p:nvPicPr>
          <p:cNvPr id="377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331913"/>
            <a:ext cx="8535987" cy="4194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0"/>
          </p:nvPr>
        </p:nvSpPr>
        <p:spPr/>
        <p:txBody>
          <a:bodyPr/>
          <a:lstStyle/>
          <a:p>
            <a:r>
              <a:rPr lang="en-US" altLang="en-US"/>
              <a:t>Biochemistry 3070 – Nucleic Acids</a:t>
            </a:r>
          </a:p>
        </p:txBody>
      </p:sp>
      <p:sp>
        <p:nvSpPr>
          <p:cNvPr id="9" name="Slide Number Placeholder 5"/>
          <p:cNvSpPr>
            <a:spLocks noGrp="1"/>
          </p:cNvSpPr>
          <p:nvPr>
            <p:ph type="sldNum" sz="quarter" idx="11"/>
          </p:nvPr>
        </p:nvSpPr>
        <p:spPr/>
        <p:txBody>
          <a:bodyPr/>
          <a:lstStyle/>
          <a:p>
            <a:fld id="{61D549D1-C527-4F03-A433-87B6EEC2C556}" type="slidenum">
              <a:rPr lang="en-US" altLang="en-US"/>
              <a:pPr/>
              <a:t>70</a:t>
            </a:fld>
            <a:endParaRPr lang="en-US" altLang="en-US"/>
          </a:p>
        </p:txBody>
      </p:sp>
      <p:sp>
        <p:nvSpPr>
          <p:cNvPr id="449538" name="Rectangle 2"/>
          <p:cNvSpPr>
            <a:spLocks noGrp="1" noChangeArrowheads="1"/>
          </p:cNvSpPr>
          <p:nvPr>
            <p:ph type="title"/>
          </p:nvPr>
        </p:nvSpPr>
        <p:spPr/>
        <p:txBody>
          <a:bodyPr/>
          <a:lstStyle/>
          <a:p>
            <a:r>
              <a:rPr lang="en-US" altLang="en-US"/>
              <a:t>Translation: Protein Synthesis at the Ribosome</a:t>
            </a:r>
          </a:p>
        </p:txBody>
      </p:sp>
      <p:sp>
        <p:nvSpPr>
          <p:cNvPr id="449539" name="Rectangle 3"/>
          <p:cNvSpPr>
            <a:spLocks noGrp="1" noChangeArrowheads="1"/>
          </p:cNvSpPr>
          <p:nvPr>
            <p:ph type="body" sz="half" idx="1"/>
          </p:nvPr>
        </p:nvSpPr>
        <p:spPr>
          <a:xfrm>
            <a:off x="457200" y="533400"/>
            <a:ext cx="8458200" cy="3429000"/>
          </a:xfrm>
        </p:spPr>
        <p:txBody>
          <a:bodyPr/>
          <a:lstStyle/>
          <a:p>
            <a:r>
              <a:rPr lang="en-US" altLang="en-US" sz="2800"/>
              <a:t>Proteins are synthesized at the ribosome.</a:t>
            </a:r>
          </a:p>
          <a:p>
            <a:r>
              <a:rPr lang="en-US" altLang="en-US" sz="2800"/>
              <a:t>Ribosomes are composed of about two parts    (</a:t>
            </a:r>
            <a:r>
              <a:rPr lang="en-US" altLang="en-US" sz="2000"/>
              <a:t>2/3</a:t>
            </a:r>
            <a:r>
              <a:rPr lang="en-US" altLang="en-US" sz="2800"/>
              <a:t>) rRNA to one part (</a:t>
            </a:r>
            <a:r>
              <a:rPr lang="en-US" altLang="en-US" sz="2000"/>
              <a:t>1/3</a:t>
            </a:r>
            <a:r>
              <a:rPr lang="en-US" altLang="en-US" sz="2800"/>
              <a:t>) protein. </a:t>
            </a:r>
          </a:p>
          <a:p>
            <a:r>
              <a:rPr lang="en-US" altLang="en-US" sz="2800"/>
              <a:t>rRNA provides much of the catalytic role.</a:t>
            </a:r>
          </a:p>
          <a:p>
            <a:r>
              <a:rPr lang="en-US" altLang="en-US" sz="2800"/>
              <a:t>Two large parts,  30S and 50S, come together to form the large, active 70S complex for protein synthesis.</a:t>
            </a:r>
          </a:p>
          <a:p>
            <a:endParaRPr lang="en-US" altLang="en-US" sz="2800"/>
          </a:p>
        </p:txBody>
      </p:sp>
      <p:pic>
        <p:nvPicPr>
          <p:cNvPr id="449540"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286000" y="3886200"/>
            <a:ext cx="53340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2" name="Text Box 6"/>
          <p:cNvSpPr txBox="1">
            <a:spLocks noChangeArrowheads="1"/>
          </p:cNvSpPr>
          <p:nvPr/>
        </p:nvSpPr>
        <p:spPr bwMode="auto">
          <a:xfrm>
            <a:off x="2743200" y="41910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FFCC"/>
                </a:solidFill>
              </a:rPr>
              <a:t>30S</a:t>
            </a:r>
          </a:p>
        </p:txBody>
      </p:sp>
      <p:sp>
        <p:nvSpPr>
          <p:cNvPr id="449545" name="Rectangle 9"/>
          <p:cNvSpPr>
            <a:spLocks noChangeArrowheads="1"/>
          </p:cNvSpPr>
          <p:nvPr/>
        </p:nvSpPr>
        <p:spPr bwMode="auto">
          <a:xfrm>
            <a:off x="4660900" y="4203700"/>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CC"/>
                </a:solidFill>
              </a:rPr>
              <a:t>50S</a:t>
            </a:r>
          </a:p>
        </p:txBody>
      </p:sp>
      <p:sp>
        <p:nvSpPr>
          <p:cNvPr id="449546" name="Rectangle 10"/>
          <p:cNvSpPr>
            <a:spLocks noChangeArrowheads="1"/>
          </p:cNvSpPr>
          <p:nvPr/>
        </p:nvSpPr>
        <p:spPr bwMode="auto">
          <a:xfrm>
            <a:off x="6553200" y="4191000"/>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CC"/>
                </a:solidFill>
              </a:rPr>
              <a:t>70S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ltLang="en-US"/>
              <a:t>Biochemistry 3070 – Nucleic Acids</a:t>
            </a:r>
          </a:p>
        </p:txBody>
      </p:sp>
      <p:sp>
        <p:nvSpPr>
          <p:cNvPr id="7" name="Slide Number Placeholder 5"/>
          <p:cNvSpPr>
            <a:spLocks noGrp="1"/>
          </p:cNvSpPr>
          <p:nvPr>
            <p:ph type="sldNum" sz="quarter" idx="11"/>
          </p:nvPr>
        </p:nvSpPr>
        <p:spPr/>
        <p:txBody>
          <a:bodyPr/>
          <a:lstStyle/>
          <a:p>
            <a:fld id="{BF111DCA-A4CE-4BB7-86AA-B8CA38D14E16}" type="slidenum">
              <a:rPr lang="en-US" altLang="en-US"/>
              <a:pPr/>
              <a:t>71</a:t>
            </a:fld>
            <a:endParaRPr lang="en-US" altLang="en-US"/>
          </a:p>
        </p:txBody>
      </p:sp>
      <p:sp>
        <p:nvSpPr>
          <p:cNvPr id="450562" name="Rectangle 2"/>
          <p:cNvSpPr>
            <a:spLocks noGrp="1" noChangeArrowheads="1"/>
          </p:cNvSpPr>
          <p:nvPr>
            <p:ph type="title"/>
          </p:nvPr>
        </p:nvSpPr>
        <p:spPr/>
        <p:txBody>
          <a:bodyPr/>
          <a:lstStyle/>
          <a:p>
            <a:r>
              <a:rPr lang="en-US" altLang="en-US"/>
              <a:t>Translation: Protein Synthesis at the Ribosome</a:t>
            </a:r>
          </a:p>
        </p:txBody>
      </p:sp>
      <p:sp>
        <p:nvSpPr>
          <p:cNvPr id="450563" name="Rectangle 3"/>
          <p:cNvSpPr>
            <a:spLocks noGrp="1" noChangeArrowheads="1"/>
          </p:cNvSpPr>
          <p:nvPr>
            <p:ph type="body" sz="half" idx="1"/>
          </p:nvPr>
        </p:nvSpPr>
        <p:spPr>
          <a:xfrm>
            <a:off x="457200" y="533400"/>
            <a:ext cx="4572000" cy="5592763"/>
          </a:xfrm>
        </p:spPr>
        <p:txBody>
          <a:bodyPr/>
          <a:lstStyle/>
          <a:p>
            <a:r>
              <a:rPr lang="en-US" altLang="en-US" sz="2800"/>
              <a:t>Prokaryotic protein synthesis begins with the formation of the ribosome complex:</a:t>
            </a:r>
          </a:p>
          <a:p>
            <a:pPr lvl="1"/>
            <a:r>
              <a:rPr lang="en-US" altLang="en-US" sz="2400"/>
              <a:t>mRNA and fMet tRNA (along with other initiation factors) bind to the 30S subunit.</a:t>
            </a:r>
          </a:p>
          <a:p>
            <a:pPr lvl="1"/>
            <a:r>
              <a:rPr lang="en-US" altLang="en-US" sz="2400"/>
              <a:t>The larger 50S subunit then joins into the complex.</a:t>
            </a:r>
          </a:p>
        </p:txBody>
      </p:sp>
      <p:pic>
        <p:nvPicPr>
          <p:cNvPr id="45056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304800"/>
            <a:ext cx="3505200"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66" name="Text Box 6"/>
          <p:cNvSpPr txBox="1">
            <a:spLocks noChangeArrowheads="1"/>
          </p:cNvSpPr>
          <p:nvPr/>
        </p:nvSpPr>
        <p:spPr bwMode="auto">
          <a:xfrm>
            <a:off x="3505200" y="6324600"/>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0" i="1"/>
              <a:t>Stryer, Chapter 29</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D9F38C8A-9361-45CB-A867-A80B98819B39}" type="slidenum">
              <a:rPr lang="en-US" altLang="en-US"/>
              <a:pPr/>
              <a:t>72</a:t>
            </a:fld>
            <a:endParaRPr lang="en-US" altLang="en-US"/>
          </a:p>
        </p:txBody>
      </p:sp>
      <p:sp>
        <p:nvSpPr>
          <p:cNvPr id="451586" name="Rectangle 2"/>
          <p:cNvSpPr>
            <a:spLocks noGrp="1" noChangeArrowheads="1"/>
          </p:cNvSpPr>
          <p:nvPr>
            <p:ph type="title"/>
          </p:nvPr>
        </p:nvSpPr>
        <p:spPr/>
        <p:txBody>
          <a:bodyPr/>
          <a:lstStyle/>
          <a:p>
            <a:r>
              <a:rPr lang="en-US" altLang="en-US"/>
              <a:t>Translation: Protein Synthesis at the Ribosome</a:t>
            </a:r>
          </a:p>
        </p:txBody>
      </p:sp>
      <p:sp>
        <p:nvSpPr>
          <p:cNvPr id="451587" name="Rectangle 3"/>
          <p:cNvSpPr>
            <a:spLocks noGrp="1" noChangeArrowheads="1"/>
          </p:cNvSpPr>
          <p:nvPr>
            <p:ph type="body" sz="half" idx="1"/>
          </p:nvPr>
        </p:nvSpPr>
        <p:spPr>
          <a:xfrm>
            <a:off x="457200" y="533400"/>
            <a:ext cx="8382000" cy="5592763"/>
          </a:xfrm>
        </p:spPr>
        <p:txBody>
          <a:bodyPr/>
          <a:lstStyle/>
          <a:p>
            <a:r>
              <a:rPr lang="en-US" altLang="en-US" sz="2400"/>
              <a:t>Ribosomes have three important sites:</a:t>
            </a:r>
          </a:p>
          <a:p>
            <a:pPr lvl="1"/>
            <a:r>
              <a:rPr lang="en-US" altLang="en-US" sz="2000"/>
              <a:t>Site “A” – </a:t>
            </a:r>
            <a:r>
              <a:rPr lang="en-US" altLang="en-US" sz="2000" u="sng"/>
              <a:t>A</a:t>
            </a:r>
            <a:r>
              <a:rPr lang="en-US" altLang="en-US" sz="2000"/>
              <a:t>minoacyl site</a:t>
            </a:r>
          </a:p>
          <a:p>
            <a:pPr lvl="1"/>
            <a:r>
              <a:rPr lang="en-US" altLang="en-US" sz="2000">
                <a:solidFill>
                  <a:srgbClr val="FF3399"/>
                </a:solidFill>
              </a:rPr>
              <a:t>Site “P” – Peptidyl site</a:t>
            </a:r>
          </a:p>
          <a:p>
            <a:pPr lvl="1"/>
            <a:r>
              <a:rPr lang="en-US" altLang="en-US" sz="2000">
                <a:solidFill>
                  <a:srgbClr val="FF6600"/>
                </a:solidFill>
              </a:rPr>
              <a:t>Site “E” – Exit site</a:t>
            </a:r>
          </a:p>
          <a:p>
            <a:endParaRPr lang="en-US" altLang="en-US" sz="2400">
              <a:solidFill>
                <a:srgbClr val="FF6600"/>
              </a:solidFill>
            </a:endParaRPr>
          </a:p>
        </p:txBody>
      </p:sp>
      <p:pic>
        <p:nvPicPr>
          <p:cNvPr id="45158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 y="2057400"/>
            <a:ext cx="82296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4AD08C8E-1ABE-4265-8E1B-8B860DD33771}" type="slidenum">
              <a:rPr lang="en-US" altLang="en-US"/>
              <a:pPr/>
              <a:t>73</a:t>
            </a:fld>
            <a:endParaRPr lang="en-US" altLang="en-US"/>
          </a:p>
        </p:txBody>
      </p:sp>
      <p:sp>
        <p:nvSpPr>
          <p:cNvPr id="452610" name="Rectangle 2"/>
          <p:cNvSpPr>
            <a:spLocks noGrp="1" noChangeArrowheads="1"/>
          </p:cNvSpPr>
          <p:nvPr>
            <p:ph type="title"/>
          </p:nvPr>
        </p:nvSpPr>
        <p:spPr/>
        <p:txBody>
          <a:bodyPr/>
          <a:lstStyle/>
          <a:p>
            <a:r>
              <a:rPr lang="en-US" altLang="en-US"/>
              <a:t>Translation: Protein Synthesis at the Ribosome</a:t>
            </a:r>
          </a:p>
        </p:txBody>
      </p:sp>
      <p:sp>
        <p:nvSpPr>
          <p:cNvPr id="452611" name="Rectangle 3"/>
          <p:cNvSpPr>
            <a:spLocks noGrp="1" noChangeArrowheads="1"/>
          </p:cNvSpPr>
          <p:nvPr>
            <p:ph type="body" sz="half" idx="1"/>
          </p:nvPr>
        </p:nvSpPr>
        <p:spPr/>
        <p:txBody>
          <a:bodyPr/>
          <a:lstStyle/>
          <a:p>
            <a:r>
              <a:rPr lang="en-US" altLang="en-US" sz="2000"/>
              <a:t>Peptide Bond Formation:</a:t>
            </a:r>
          </a:p>
        </p:txBody>
      </p:sp>
      <p:pic>
        <p:nvPicPr>
          <p:cNvPr id="45261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90600"/>
            <a:ext cx="8610600" cy="538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7CA7A392-10EC-4DA4-89D7-86399C2E7D1E}" type="slidenum">
              <a:rPr lang="en-US" altLang="en-US"/>
              <a:pPr/>
              <a:t>74</a:t>
            </a:fld>
            <a:endParaRPr lang="en-US" altLang="en-US"/>
          </a:p>
        </p:txBody>
      </p:sp>
      <p:sp>
        <p:nvSpPr>
          <p:cNvPr id="453634" name="Rectangle 2"/>
          <p:cNvSpPr>
            <a:spLocks noGrp="1" noChangeArrowheads="1"/>
          </p:cNvSpPr>
          <p:nvPr>
            <p:ph type="title"/>
          </p:nvPr>
        </p:nvSpPr>
        <p:spPr/>
        <p:txBody>
          <a:bodyPr/>
          <a:lstStyle/>
          <a:p>
            <a:r>
              <a:rPr lang="en-US" altLang="en-US"/>
              <a:t>Translation: Protein Synthesis at the Ribosome</a:t>
            </a:r>
          </a:p>
        </p:txBody>
      </p:sp>
      <p:pic>
        <p:nvPicPr>
          <p:cNvPr id="45363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609600"/>
            <a:ext cx="8229600" cy="586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3638" name="Text Box 6"/>
          <p:cNvSpPr txBox="1">
            <a:spLocks noChangeArrowheads="1"/>
          </p:cNvSpPr>
          <p:nvPr/>
        </p:nvSpPr>
        <p:spPr bwMode="auto">
          <a:xfrm>
            <a:off x="685800" y="6019800"/>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0" i="1"/>
              <a:t>Stryer, Figure 29.24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45019052-B04C-4FE0-9D17-DEB794637F19}" type="slidenum">
              <a:rPr lang="en-US" altLang="en-US"/>
              <a:pPr/>
              <a:t>75</a:t>
            </a:fld>
            <a:endParaRPr lang="en-US" altLang="en-US"/>
          </a:p>
        </p:txBody>
      </p:sp>
      <p:sp>
        <p:nvSpPr>
          <p:cNvPr id="481282" name="Rectangle 2"/>
          <p:cNvSpPr>
            <a:spLocks noGrp="1" noChangeArrowheads="1"/>
          </p:cNvSpPr>
          <p:nvPr>
            <p:ph type="title"/>
          </p:nvPr>
        </p:nvSpPr>
        <p:spPr/>
        <p:txBody>
          <a:bodyPr/>
          <a:lstStyle/>
          <a:p>
            <a:r>
              <a:rPr lang="en-US" altLang="en-US" sz="1600"/>
              <a:t>Translation: Protein Synthesis at the Ribosome</a:t>
            </a:r>
          </a:p>
        </p:txBody>
      </p:sp>
      <p:sp>
        <p:nvSpPr>
          <p:cNvPr id="481283" name="Rectangle 3"/>
          <p:cNvSpPr>
            <a:spLocks noGrp="1" noChangeArrowheads="1"/>
          </p:cNvSpPr>
          <p:nvPr>
            <p:ph type="body" sz="half" idx="1"/>
          </p:nvPr>
        </p:nvSpPr>
        <p:spPr>
          <a:xfrm>
            <a:off x="457200" y="533400"/>
            <a:ext cx="8229600" cy="5592763"/>
          </a:xfrm>
        </p:spPr>
        <p:txBody>
          <a:bodyPr/>
          <a:lstStyle/>
          <a:p>
            <a:r>
              <a:rPr lang="en-US" altLang="en-US" sz="2800"/>
              <a:t>The growing peptide extends through the “tunnel” in the 50S subunit:</a:t>
            </a:r>
          </a:p>
        </p:txBody>
      </p:sp>
      <p:pic>
        <p:nvPicPr>
          <p:cNvPr id="481285"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1600200"/>
            <a:ext cx="7772400" cy="424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ltLang="en-US"/>
              <a:t>Biochemistry 3070 – Nucleic Acids</a:t>
            </a:r>
          </a:p>
        </p:txBody>
      </p:sp>
      <p:sp>
        <p:nvSpPr>
          <p:cNvPr id="6" name="Slide Number Placeholder 4"/>
          <p:cNvSpPr>
            <a:spLocks noGrp="1"/>
          </p:cNvSpPr>
          <p:nvPr>
            <p:ph type="sldNum" sz="quarter" idx="11"/>
          </p:nvPr>
        </p:nvSpPr>
        <p:spPr/>
        <p:txBody>
          <a:bodyPr/>
          <a:lstStyle/>
          <a:p>
            <a:fld id="{4E4BFC8F-B84C-4A20-B7FB-FE886DAE611C}" type="slidenum">
              <a:rPr lang="en-US" altLang="en-US"/>
              <a:pPr/>
              <a:t>76</a:t>
            </a:fld>
            <a:endParaRPr lang="en-US" altLang="en-US"/>
          </a:p>
        </p:txBody>
      </p:sp>
      <p:sp>
        <p:nvSpPr>
          <p:cNvPr id="490498" name="Rectangle 2"/>
          <p:cNvSpPr>
            <a:spLocks noGrp="1" noChangeArrowheads="1"/>
          </p:cNvSpPr>
          <p:nvPr>
            <p:ph type="title"/>
          </p:nvPr>
        </p:nvSpPr>
        <p:spPr/>
        <p:txBody>
          <a:bodyPr/>
          <a:lstStyle/>
          <a:p>
            <a:r>
              <a:rPr lang="en-US" altLang="en-US" sz="1600"/>
              <a:t>Transcription &amp; Translation in  Bacteria</a:t>
            </a:r>
          </a:p>
        </p:txBody>
      </p:sp>
      <p:pic>
        <p:nvPicPr>
          <p:cNvPr id="4905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0"/>
            <a:ext cx="4117975" cy="670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502" name="Text Box 6"/>
          <p:cNvSpPr txBox="1">
            <a:spLocks noChangeArrowheads="1"/>
          </p:cNvSpPr>
          <p:nvPr/>
        </p:nvSpPr>
        <p:spPr bwMode="auto">
          <a:xfrm>
            <a:off x="457200" y="838200"/>
            <a:ext cx="34290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Since prokaryotes have no nucleus and do not process primary mRNA transcripts, translation can begin even before transcription is complete!</a:t>
            </a:r>
          </a:p>
          <a:p>
            <a:pPr>
              <a:spcBef>
                <a:spcPct val="50000"/>
              </a:spcBef>
            </a:pPr>
            <a:endParaRPr lang="en-US" altLang="en-US" sz="2000"/>
          </a:p>
          <a:p>
            <a:pPr>
              <a:spcBef>
                <a:spcPct val="50000"/>
              </a:spcBef>
            </a:pPr>
            <a:endParaRPr lang="en-US" altLang="en-US" sz="2000"/>
          </a:p>
          <a:p>
            <a:pPr>
              <a:spcBef>
                <a:spcPct val="50000"/>
              </a:spcBef>
            </a:pPr>
            <a:r>
              <a:rPr lang="en-US" altLang="en-US" sz="2000"/>
              <a:t>Consider the photomicrograph of transcription and translation in </a:t>
            </a:r>
            <a:r>
              <a:rPr lang="en-US" altLang="en-US" sz="2000" i="1"/>
              <a:t>E. coli</a:t>
            </a:r>
            <a:r>
              <a:rPr lang="en-US" altLang="en-US" sz="2000"/>
              <a:t> bacteria: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D0D1D6B9-766B-482C-A23D-073F02635736}" type="slidenum">
              <a:rPr lang="en-US" altLang="en-US"/>
              <a:pPr/>
              <a:t>77</a:t>
            </a:fld>
            <a:endParaRPr lang="en-US" altLang="en-US"/>
          </a:p>
        </p:txBody>
      </p:sp>
      <p:sp>
        <p:nvSpPr>
          <p:cNvPr id="482309" name="Rectangle 5"/>
          <p:cNvSpPr>
            <a:spLocks noGrp="1" noChangeArrowheads="1"/>
          </p:cNvSpPr>
          <p:nvPr>
            <p:ph type="title"/>
          </p:nvPr>
        </p:nvSpPr>
        <p:spPr/>
        <p:txBody>
          <a:bodyPr/>
          <a:lstStyle/>
          <a:p>
            <a:endParaRPr lang="en-US" altLang="en-US"/>
          </a:p>
        </p:txBody>
      </p:sp>
      <p:sp>
        <p:nvSpPr>
          <p:cNvPr id="482307" name="Rectangle 3"/>
          <p:cNvSpPr>
            <a:spLocks noGrp="1" noChangeArrowheads="1"/>
          </p:cNvSpPr>
          <p:nvPr>
            <p:ph type="body" sz="half" idx="1"/>
          </p:nvPr>
        </p:nvSpPr>
        <p:spPr>
          <a:xfrm>
            <a:off x="228600" y="533400"/>
            <a:ext cx="4800600" cy="5592763"/>
          </a:xfrm>
        </p:spPr>
        <p:txBody>
          <a:bodyPr/>
          <a:lstStyle/>
          <a:p>
            <a:pPr>
              <a:buFontTx/>
              <a:buNone/>
            </a:pPr>
            <a:r>
              <a:rPr lang="en-US" altLang="en-US" sz="2800"/>
              <a:t>Eukaryotic protein synthesis is similar to prokaryotic protein synthesis, except in translation initiation:</a:t>
            </a:r>
          </a:p>
          <a:p>
            <a:pPr>
              <a:buFontTx/>
              <a:buNone/>
            </a:pPr>
            <a:endParaRPr lang="en-US" altLang="en-US" sz="2800"/>
          </a:p>
          <a:p>
            <a:r>
              <a:rPr lang="en-US" altLang="en-US" sz="2400" i="1"/>
              <a:t>Eukaryotics utilize many more initiation factors.</a:t>
            </a:r>
          </a:p>
          <a:p>
            <a:r>
              <a:rPr lang="en-US" altLang="en-US" sz="2400" i="1"/>
              <a:t>Eukaryotics ribosomes are larger: 40S + 60S = 80S.</a:t>
            </a:r>
          </a:p>
          <a:p>
            <a:r>
              <a:rPr lang="en-US" altLang="en-US" sz="2400" i="1"/>
              <a:t>The initiating amino acid is methionine, rather than             N-formylmethionine.</a:t>
            </a:r>
          </a:p>
          <a:p>
            <a:endParaRPr lang="en-US" altLang="en-US" sz="2400"/>
          </a:p>
        </p:txBody>
      </p:sp>
      <p:pic>
        <p:nvPicPr>
          <p:cNvPr id="48230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18100" y="228600"/>
            <a:ext cx="34163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r>
              <a:rPr lang="en-US" altLang="en-US"/>
              <a:t>Biochemistry 3070 – Nucleic Acids</a:t>
            </a:r>
          </a:p>
        </p:txBody>
      </p:sp>
      <p:sp>
        <p:nvSpPr>
          <p:cNvPr id="5" name="Slide Number Placeholder 5"/>
          <p:cNvSpPr>
            <a:spLocks noGrp="1"/>
          </p:cNvSpPr>
          <p:nvPr>
            <p:ph type="sldNum" sz="quarter" idx="11"/>
          </p:nvPr>
        </p:nvSpPr>
        <p:spPr/>
        <p:txBody>
          <a:bodyPr/>
          <a:lstStyle/>
          <a:p>
            <a:fld id="{E116221B-C986-4F33-A9C9-83A17CBC4098}" type="slidenum">
              <a:rPr lang="en-US" altLang="en-US"/>
              <a:pPr/>
              <a:t>78</a:t>
            </a:fld>
            <a:endParaRPr lang="en-US" altLang="en-US"/>
          </a:p>
        </p:txBody>
      </p:sp>
      <p:sp>
        <p:nvSpPr>
          <p:cNvPr id="483331" name="Rectangle 3"/>
          <p:cNvSpPr>
            <a:spLocks noGrp="1" noChangeArrowheads="1"/>
          </p:cNvSpPr>
          <p:nvPr>
            <p:ph type="body" sz="half" idx="1"/>
          </p:nvPr>
        </p:nvSpPr>
        <p:spPr>
          <a:xfrm>
            <a:off x="457200" y="228600"/>
            <a:ext cx="8229600" cy="762000"/>
          </a:xfrm>
        </p:spPr>
        <p:txBody>
          <a:bodyPr/>
          <a:lstStyle/>
          <a:p>
            <a:pPr>
              <a:buFontTx/>
              <a:buNone/>
            </a:pPr>
            <a:r>
              <a:rPr lang="en-US" altLang="en-US" sz="1800"/>
              <a:t>The differences between eukaryotic and prokaryotic ribosomes can be exploited for the development of antibiotics.</a:t>
            </a:r>
          </a:p>
        </p:txBody>
      </p:sp>
      <p:pic>
        <p:nvPicPr>
          <p:cNvPr id="48333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914400"/>
            <a:ext cx="8686800"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en-US" smtClean="0"/>
              <a:t>Biochemistry 3070 – Nucleic Acids</a:t>
            </a:r>
            <a:endParaRPr lang="en-US" altLang="en-US"/>
          </a:p>
        </p:txBody>
      </p:sp>
      <p:sp>
        <p:nvSpPr>
          <p:cNvPr id="3" name="Slide Number Placeholder 2"/>
          <p:cNvSpPr>
            <a:spLocks noGrp="1"/>
          </p:cNvSpPr>
          <p:nvPr>
            <p:ph type="sldNum" sz="quarter" idx="11"/>
          </p:nvPr>
        </p:nvSpPr>
        <p:spPr/>
        <p:txBody>
          <a:bodyPr/>
          <a:lstStyle/>
          <a:p>
            <a:fld id="{5D29C246-E2DE-4003-AC51-AF08A4CD9C0E}" type="slidenum">
              <a:rPr lang="en-US" altLang="en-US" smtClean="0"/>
              <a:pPr/>
              <a:t>79</a:t>
            </a:fld>
            <a:endParaRPr lang="en-US" altLang="en-US"/>
          </a:p>
        </p:txBody>
      </p:sp>
      <p:pic>
        <p:nvPicPr>
          <p:cNvPr id="4" name="Picture 3"/>
          <p:cNvPicPr>
            <a:picLocks noChangeAspect="1"/>
          </p:cNvPicPr>
          <p:nvPr/>
        </p:nvPicPr>
        <p:blipFill>
          <a:blip r:embed="rId2"/>
          <a:stretch>
            <a:fillRect/>
          </a:stretch>
        </p:blipFill>
        <p:spPr>
          <a:xfrm>
            <a:off x="215153" y="1066800"/>
            <a:ext cx="8686800" cy="4521498"/>
          </a:xfrm>
          <a:prstGeom prst="rect">
            <a:avLst/>
          </a:prstGeom>
        </p:spPr>
      </p:pic>
      <p:sp>
        <p:nvSpPr>
          <p:cNvPr id="5" name="Rectangle 4"/>
          <p:cNvSpPr/>
          <p:nvPr/>
        </p:nvSpPr>
        <p:spPr>
          <a:xfrm>
            <a:off x="2286000" y="3105835"/>
            <a:ext cx="4572000" cy="646331"/>
          </a:xfrm>
          <a:prstGeom prst="rect">
            <a:avLst/>
          </a:prstGeom>
        </p:spPr>
        <p:txBody>
          <a:bodyPr>
            <a:spAutoFit/>
          </a:bodyPr>
          <a:lstStyle/>
          <a:p>
            <a:r>
              <a:rPr lang="en-US" dirty="0" smtClean="0"/>
              <a:t>https://www.youtube.com/watch?v=SuAxDVBt7kQ</a:t>
            </a:r>
            <a:endParaRPr lang="en-US" dirty="0"/>
          </a:p>
        </p:txBody>
      </p:sp>
      <p:sp>
        <p:nvSpPr>
          <p:cNvPr id="6" name="TextBox 5"/>
          <p:cNvSpPr txBox="1"/>
          <p:nvPr/>
        </p:nvSpPr>
        <p:spPr>
          <a:xfrm>
            <a:off x="457200" y="5943600"/>
            <a:ext cx="5760936" cy="369332"/>
          </a:xfrm>
          <a:prstGeom prst="rect">
            <a:avLst/>
          </a:prstGeom>
          <a:noFill/>
        </p:spPr>
        <p:txBody>
          <a:bodyPr wrap="none" rtlCol="0">
            <a:spAutoFit/>
          </a:bodyPr>
          <a:lstStyle/>
          <a:p>
            <a:r>
              <a:rPr lang="en-US" i="1" dirty="0" smtClean="0">
                <a:hlinkClick r:id="rId3"/>
              </a:rPr>
              <a:t>https://www.youtube.com/watch?v=SuAxDVBt7kQ\</a:t>
            </a:r>
            <a:endParaRPr lang="en-US" i="1" dirty="0"/>
          </a:p>
        </p:txBody>
      </p:sp>
    </p:spTree>
    <p:extLst>
      <p:ext uri="{BB962C8B-B14F-4D97-AF65-F5344CB8AC3E}">
        <p14:creationId xmlns:p14="http://schemas.microsoft.com/office/powerpoint/2010/main" val="331651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a:t>Biochemistry 3070 – Nucleic Acids</a:t>
            </a:r>
          </a:p>
        </p:txBody>
      </p:sp>
      <p:sp>
        <p:nvSpPr>
          <p:cNvPr id="8" name="Slide Number Placeholder 4"/>
          <p:cNvSpPr>
            <a:spLocks noGrp="1"/>
          </p:cNvSpPr>
          <p:nvPr>
            <p:ph type="sldNum" sz="quarter" idx="11"/>
          </p:nvPr>
        </p:nvSpPr>
        <p:spPr/>
        <p:txBody>
          <a:bodyPr/>
          <a:lstStyle/>
          <a:p>
            <a:fld id="{00A1B27A-4782-449F-8A26-49E61554EA9F}" type="slidenum">
              <a:rPr lang="en-US" altLang="en-US"/>
              <a:pPr/>
              <a:t>8</a:t>
            </a:fld>
            <a:endParaRPr lang="en-US" altLang="en-US"/>
          </a:p>
        </p:txBody>
      </p:sp>
      <p:sp>
        <p:nvSpPr>
          <p:cNvPr id="378882" name="Rectangle 2"/>
          <p:cNvSpPr>
            <a:spLocks noGrp="1" noChangeArrowheads="1"/>
          </p:cNvSpPr>
          <p:nvPr>
            <p:ph type="title"/>
          </p:nvPr>
        </p:nvSpPr>
        <p:spPr/>
        <p:txBody>
          <a:bodyPr/>
          <a:lstStyle/>
          <a:p>
            <a:endParaRPr lang="en-US" altLang="en-US"/>
          </a:p>
        </p:txBody>
      </p:sp>
      <p:sp>
        <p:nvSpPr>
          <p:cNvPr id="378883" name="Rectangle 3"/>
          <p:cNvSpPr>
            <a:spLocks noGrp="1" noChangeArrowheads="1"/>
          </p:cNvSpPr>
          <p:nvPr>
            <p:ph type="body" idx="1"/>
          </p:nvPr>
        </p:nvSpPr>
        <p:spPr/>
        <p:txBody>
          <a:bodyPr/>
          <a:lstStyle/>
          <a:p>
            <a:pPr>
              <a:buFontTx/>
              <a:buNone/>
            </a:pPr>
            <a:r>
              <a:rPr lang="en-US" altLang="en-US" i="1"/>
              <a:t>Sugar-phosphate backbone in DNA &amp; RNA:</a:t>
            </a:r>
          </a:p>
        </p:txBody>
      </p:sp>
      <p:pic>
        <p:nvPicPr>
          <p:cNvPr id="3788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640013"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78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371600"/>
            <a:ext cx="5638800" cy="1289050"/>
          </a:xfrm>
          <a:prstGeom prst="rect">
            <a:avLst/>
          </a:prstGeom>
          <a:noFill/>
          <a:extLst>
            <a:ext uri="{909E8E84-426E-40DD-AFC4-6F175D3DCCD1}">
              <a14:hiddenFill xmlns:a14="http://schemas.microsoft.com/office/drawing/2010/main">
                <a:solidFill>
                  <a:srgbClr val="FFFFFF"/>
                </a:solidFill>
              </a14:hiddenFill>
            </a:ext>
          </a:extLst>
        </p:spPr>
      </p:pic>
      <p:pic>
        <p:nvPicPr>
          <p:cNvPr id="3788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971800"/>
            <a:ext cx="5562600" cy="3421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Biochemistry 3070 – Nucleic Acids</a:t>
            </a:r>
          </a:p>
        </p:txBody>
      </p:sp>
      <p:sp>
        <p:nvSpPr>
          <p:cNvPr id="5" name="Slide Number Placeholder 4"/>
          <p:cNvSpPr>
            <a:spLocks noGrp="1"/>
          </p:cNvSpPr>
          <p:nvPr>
            <p:ph type="sldNum" sz="quarter" idx="11"/>
          </p:nvPr>
        </p:nvSpPr>
        <p:spPr/>
        <p:txBody>
          <a:bodyPr/>
          <a:lstStyle/>
          <a:p>
            <a:fld id="{F3DDB8A2-8292-4160-B5C9-35156603464B}" type="slidenum">
              <a:rPr lang="en-US" altLang="en-US"/>
              <a:pPr/>
              <a:t>80</a:t>
            </a:fld>
            <a:endParaRPr lang="en-US" altLang="en-US"/>
          </a:p>
        </p:txBody>
      </p:sp>
      <p:sp>
        <p:nvSpPr>
          <p:cNvPr id="270338" name="Rectangle 2"/>
          <p:cNvSpPr>
            <a:spLocks noGrp="1" noChangeArrowheads="1"/>
          </p:cNvSpPr>
          <p:nvPr>
            <p:ph type="title"/>
          </p:nvPr>
        </p:nvSpPr>
        <p:spPr/>
        <p:txBody>
          <a:bodyPr/>
          <a:lstStyle/>
          <a:p>
            <a:endParaRPr lang="en-US" altLang="en-US"/>
          </a:p>
        </p:txBody>
      </p:sp>
      <p:sp>
        <p:nvSpPr>
          <p:cNvPr id="270339" name="Rectangle 3"/>
          <p:cNvSpPr>
            <a:spLocks noGrp="1" noChangeArrowheads="1"/>
          </p:cNvSpPr>
          <p:nvPr>
            <p:ph type="body" idx="1"/>
          </p:nvPr>
        </p:nvSpPr>
        <p:spPr>
          <a:xfrm>
            <a:off x="533400" y="1371600"/>
            <a:ext cx="7924800" cy="5257800"/>
          </a:xfrm>
        </p:spPr>
        <p:txBody>
          <a:bodyPr/>
          <a:lstStyle/>
          <a:p>
            <a:pPr algn="ctr">
              <a:lnSpc>
                <a:spcPct val="90000"/>
              </a:lnSpc>
              <a:buFontTx/>
              <a:buNone/>
            </a:pPr>
            <a:r>
              <a:rPr lang="en-US" altLang="en-US" sz="2800" i="1"/>
              <a:t>End of Lecture Slides </a:t>
            </a:r>
          </a:p>
          <a:p>
            <a:pPr algn="ctr">
              <a:lnSpc>
                <a:spcPct val="90000"/>
              </a:lnSpc>
              <a:buFontTx/>
              <a:buNone/>
            </a:pPr>
            <a:r>
              <a:rPr lang="en-US" altLang="en-US" sz="2800" i="1"/>
              <a:t>for</a:t>
            </a:r>
          </a:p>
          <a:p>
            <a:pPr algn="ctr">
              <a:lnSpc>
                <a:spcPct val="90000"/>
              </a:lnSpc>
              <a:buFontTx/>
              <a:buNone/>
            </a:pPr>
            <a:r>
              <a:rPr lang="en-US" altLang="en-US" sz="2800" i="1"/>
              <a:t>Nucleic Acids</a:t>
            </a:r>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r>
              <a:rPr lang="en-US" altLang="en-US" sz="1200" i="1"/>
              <a:t>Credits:  Most of the diagrams used in these slides were taken from Stryer, et.al, Biochemistry, 5</a:t>
            </a:r>
            <a:r>
              <a:rPr lang="en-US" altLang="en-US" sz="1200" i="1" baseline="30000"/>
              <a:t>th</a:t>
            </a:r>
            <a:r>
              <a:rPr lang="en-US" altLang="en-US" sz="1200" i="1"/>
              <a:t> Ed., Freeman Press, Chapters  5, 28, &amp; 29  (in our course textbook).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en-US"/>
              <a:t>Biochemistry 3070 – Nucleic Acids</a:t>
            </a:r>
          </a:p>
        </p:txBody>
      </p:sp>
      <p:sp>
        <p:nvSpPr>
          <p:cNvPr id="6" name="Slide Number Placeholder 5"/>
          <p:cNvSpPr>
            <a:spLocks noGrp="1"/>
          </p:cNvSpPr>
          <p:nvPr>
            <p:ph type="sldNum" sz="quarter" idx="11"/>
          </p:nvPr>
        </p:nvSpPr>
        <p:spPr/>
        <p:txBody>
          <a:bodyPr/>
          <a:lstStyle/>
          <a:p>
            <a:fld id="{8D9BD4B0-9CF5-43E0-BEE7-52F5B9DDBA94}" type="slidenum">
              <a:rPr lang="en-US" altLang="en-US"/>
              <a:pPr/>
              <a:t>9</a:t>
            </a:fld>
            <a:endParaRPr lang="en-US" altLang="en-US"/>
          </a:p>
        </p:txBody>
      </p:sp>
      <p:sp>
        <p:nvSpPr>
          <p:cNvPr id="368645" name="Rectangle 5"/>
          <p:cNvSpPr>
            <a:spLocks noGrp="1" noChangeArrowheads="1"/>
          </p:cNvSpPr>
          <p:nvPr>
            <p:ph type="title"/>
          </p:nvPr>
        </p:nvSpPr>
        <p:spPr/>
        <p:txBody>
          <a:bodyPr/>
          <a:lstStyle/>
          <a:p>
            <a:endParaRPr lang="en-US" altLang="en-US"/>
          </a:p>
        </p:txBody>
      </p:sp>
      <p:sp>
        <p:nvSpPr>
          <p:cNvPr id="368643" name="Rectangle 3"/>
          <p:cNvSpPr>
            <a:spLocks noGrp="1" noChangeArrowheads="1"/>
          </p:cNvSpPr>
          <p:nvPr>
            <p:ph type="body" sz="half" idx="1"/>
          </p:nvPr>
        </p:nvSpPr>
        <p:spPr>
          <a:xfrm>
            <a:off x="457200" y="228600"/>
            <a:ext cx="8305800" cy="1143000"/>
          </a:xfrm>
        </p:spPr>
        <p:txBody>
          <a:bodyPr/>
          <a:lstStyle/>
          <a:p>
            <a:pPr>
              <a:spcBef>
                <a:spcPct val="0"/>
              </a:spcBef>
              <a:buFontTx/>
              <a:buNone/>
            </a:pPr>
            <a:r>
              <a:rPr lang="en-US" altLang="en-US" sz="2400" i="1"/>
              <a:t>Historical Summary of the Discovery of DNA</a:t>
            </a:r>
          </a:p>
          <a:p>
            <a:pPr>
              <a:buFontTx/>
              <a:buNone/>
            </a:pPr>
            <a:r>
              <a:rPr lang="en-US" altLang="en-US" sz="2000" i="1"/>
              <a:t>By the 1950s, it was clear that DNA was the genetic material.  The key scientists who discovered and reported the structure of DNA were:</a:t>
            </a:r>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lvl="2"/>
            <a:endParaRPr lang="en-US" altLang="en-US" i="1"/>
          </a:p>
          <a:p>
            <a:pPr>
              <a:buFontTx/>
              <a:buNone/>
            </a:pPr>
            <a:endParaRPr lang="en-US" altLang="en-US" sz="2400" i="1"/>
          </a:p>
        </p:txBody>
      </p:sp>
      <p:graphicFrame>
        <p:nvGraphicFramePr>
          <p:cNvPr id="368644" name="Object 4"/>
          <p:cNvGraphicFramePr>
            <a:graphicFrameLocks noGrp="1" noChangeAspect="1"/>
          </p:cNvGraphicFramePr>
          <p:nvPr>
            <p:ph sz="half" idx="2"/>
          </p:nvPr>
        </p:nvGraphicFramePr>
        <p:xfrm>
          <a:off x="1290638" y="1384300"/>
          <a:ext cx="6589712" cy="5218113"/>
        </p:xfrm>
        <a:graphic>
          <a:graphicData uri="http://schemas.openxmlformats.org/presentationml/2006/ole">
            <mc:AlternateContent xmlns:mc="http://schemas.openxmlformats.org/markup-compatibility/2006">
              <mc:Choice xmlns:v="urn:schemas-microsoft-com:vml" Requires="v">
                <p:oleObj spid="_x0000_s368649" name="Document" r:id="rId3" imgW="5635226" imgH="4457143" progId="Word.Document.8">
                  <p:embed/>
                </p:oleObj>
              </mc:Choice>
              <mc:Fallback>
                <p:oleObj name="Document" r:id="rId3" imgW="5635226" imgH="4457143"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1384300"/>
                        <a:ext cx="6589712"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2388</TotalTime>
  <Words>4208</Words>
  <Application>Microsoft Office PowerPoint</Application>
  <PresentationFormat>On-screen Show (4:3)</PresentationFormat>
  <Paragraphs>495</Paragraphs>
  <Slides>80</Slides>
  <Notes>1</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4" baseType="lpstr">
      <vt:lpstr>Arial</vt:lpstr>
      <vt:lpstr>Default Design</vt:lpstr>
      <vt:lpstr>Document</vt:lpstr>
      <vt:lpstr>Bitmap Image</vt:lpstr>
      <vt:lpstr>Nucleic  Acids</vt:lpstr>
      <vt:lpstr>PowerPoint Presentation</vt:lpstr>
      <vt:lpstr>Indian muntjak (red) and human (green)  chromosomes: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Watson &amp; Crick: Nature Magazine VOL 171, page737; 2 April 1953 (cont.):</vt:lpstr>
      <vt:lpstr>Watson &amp; Crick: Nature Magazine VOL 171, page737; 2 April 1953 (cont.):</vt:lpstr>
      <vt:lpstr>Watson &amp; Crick: Nature Magazine VOL 171, page737; 2 April 1953 (cont.):</vt:lpstr>
      <vt:lpstr>Watson &amp; Crick: Nature Magazine VOL 171, page737; 2 April 1953 (cont.):</vt:lpstr>
      <vt:lpstr>PowerPoint Presentation</vt:lpstr>
      <vt:lpstr>Chemical Structure of DNA</vt:lpstr>
      <vt:lpstr>PowerPoint Presentation</vt:lpstr>
      <vt:lpstr>PowerPoint Presentation</vt:lpstr>
      <vt:lpstr>PowerPoint Presentation</vt:lpstr>
      <vt:lpstr>PowerPoint Presentation</vt:lpstr>
      <vt:lpstr>DNA Shapes</vt:lpstr>
      <vt:lpstr>Chromatin Structure: DNA, Histones &amp; Nucleosomes</vt:lpstr>
      <vt:lpstr>DNA, Histones, &amp; Nucleosomes</vt:lpstr>
      <vt:lpstr>Chromatin Structure: DNA, Histones &amp; Nucleosomes</vt:lpstr>
      <vt:lpstr>PowerPoint Presentation</vt:lpstr>
      <vt:lpstr>PowerPoint Presentation</vt:lpstr>
      <vt:lpstr>DNA Replication Mechanism</vt:lpstr>
      <vt:lpstr>DNA Replication Mechanism</vt:lpstr>
      <vt:lpstr>PowerPoint Presentation</vt:lpstr>
      <vt:lpstr>DNA Replication Mechanism</vt:lpstr>
      <vt:lpstr>DNA Replication Mechanism</vt:lpstr>
      <vt:lpstr>DNA Replication Mechanism</vt:lpstr>
      <vt:lpstr>DNA Replication Mechanism</vt:lpstr>
      <vt:lpstr>DNA Replication Mechanism</vt:lpstr>
      <vt:lpstr>DNA Replication Mechanism</vt:lpstr>
      <vt:lpstr>DNA Mutations</vt:lpstr>
      <vt:lpstr>DNA Mutations</vt:lpstr>
      <vt:lpstr>DNA Mutations</vt:lpstr>
      <vt:lpstr>DNA Repair</vt:lpstr>
      <vt:lpstr>DNA Replication Mechanism</vt:lpstr>
      <vt:lpstr>DNA Mutations</vt:lpstr>
      <vt:lpstr>PowerPoint Presentation</vt:lpstr>
      <vt:lpstr>Gene Expression</vt:lpstr>
      <vt:lpstr>Gene Expression</vt:lpstr>
      <vt:lpstr>Gene Expression</vt:lpstr>
      <vt:lpstr>Gene Expression</vt:lpstr>
      <vt:lpstr>Gene Expression</vt:lpstr>
      <vt:lpstr>Gene Expression</vt:lpstr>
      <vt:lpstr>RNA Transcription</vt:lpstr>
      <vt:lpstr>RNA Polymerization</vt:lpstr>
      <vt:lpstr>Gene Expression</vt:lpstr>
      <vt:lpstr>Gene Expression</vt:lpstr>
      <vt:lpstr>Gene Expression</vt:lpstr>
      <vt:lpstr>Gene Expression – Processing of RNA</vt:lpstr>
      <vt:lpstr>Gene Expression</vt:lpstr>
      <vt:lpstr>RNA Molecules are Short Lived</vt:lpstr>
      <vt:lpstr>tRNA “Adaptor” Molecules</vt:lpstr>
      <vt:lpstr>tRNA Structures</vt:lpstr>
      <vt:lpstr>tRNA Primary &amp; Secondary Structures</vt:lpstr>
      <vt:lpstr>tRNA Tertiary Structure</vt:lpstr>
      <vt:lpstr>mRNA Translation: The Genetic Code</vt:lpstr>
      <vt:lpstr>mRNA Translation: The Genetic Code</vt:lpstr>
      <vt:lpstr>PowerPoint Presentation</vt:lpstr>
      <vt:lpstr>Genetic Code Degeneracy</vt:lpstr>
      <vt:lpstr>The Genetic Code</vt:lpstr>
      <vt:lpstr>The Genetic Code</vt:lpstr>
      <vt:lpstr>The Genetic Code is Universal</vt:lpstr>
      <vt:lpstr>Translation: Protein Synthesis at the Ribosome</vt:lpstr>
      <vt:lpstr>Translation: Protein Synthesis at the Ribosome</vt:lpstr>
      <vt:lpstr>Translation: Protein Synthesis at the Ribosome</vt:lpstr>
      <vt:lpstr>Translation: Protein Synthesis at the Ribosome</vt:lpstr>
      <vt:lpstr>Translation: Protein Synthesis at the Ribosome</vt:lpstr>
      <vt:lpstr>Translation: Protein Synthesis at the Ribosome</vt:lpstr>
      <vt:lpstr>Transcription &amp; Translation in  Bacteria</vt:lpstr>
      <vt:lpstr>PowerPoint Presentation</vt:lpstr>
      <vt:lpstr>PowerPoint Presentation</vt:lpstr>
      <vt:lpstr>PowerPoint Presentation</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ewalker</dc:creator>
  <cp:lastModifiedBy>Edward Walker</cp:lastModifiedBy>
  <cp:revision>164</cp:revision>
  <dcterms:created xsi:type="dcterms:W3CDTF">2004-08-30T17:27:51Z</dcterms:created>
  <dcterms:modified xsi:type="dcterms:W3CDTF">2021-09-10T20:38:10Z</dcterms:modified>
</cp:coreProperties>
</file>